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Lst>
  <p:notesMasterIdLst>
    <p:notesMasterId r:id="rId9"/>
  </p:notesMasterIdLst>
  <p:handoutMasterIdLst>
    <p:handoutMasterId r:id="rId10"/>
  </p:handoutMasterIdLst>
  <p:sldIdLst>
    <p:sldId id="1030" r:id="rId5"/>
    <p:sldId id="943" r:id="rId6"/>
    <p:sldId id="1021" r:id="rId7"/>
    <p:sldId id="990" r:id="rId8"/>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65A"/>
    <a:srgbClr val="EFF9CA"/>
    <a:srgbClr val="E8E9EA"/>
    <a:srgbClr val="CDCFD1"/>
    <a:srgbClr val="00993A"/>
    <a:srgbClr val="0000CC"/>
    <a:srgbClr val="9DBF17"/>
    <a:srgbClr val="000000"/>
    <a:srgbClr val="00AD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1" autoAdjust="0"/>
    <p:restoredTop sz="72973" autoAdjust="0"/>
  </p:normalViewPr>
  <p:slideViewPr>
    <p:cSldViewPr snapToGrid="0">
      <p:cViewPr varScale="1">
        <p:scale>
          <a:sx n="52" d="100"/>
          <a:sy n="52" d="100"/>
        </p:scale>
        <p:origin x="672" y="60"/>
      </p:cViewPr>
      <p:guideLst>
        <p:guide orient="horz" pos="2160"/>
        <p:guide pos="3840"/>
      </p:guideLst>
    </p:cSldViewPr>
  </p:slideViewPr>
  <p:notesTextViewPr>
    <p:cViewPr>
      <p:scale>
        <a:sx n="1" d="1"/>
        <a:sy n="1" d="1"/>
      </p:scale>
      <p:origin x="0" y="0"/>
    </p:cViewPr>
  </p:notesTextViewPr>
  <p:notesViewPr>
    <p:cSldViewPr snapToGrid="0">
      <p:cViewPr varScale="1">
        <p:scale>
          <a:sx n="75" d="100"/>
          <a:sy n="75" d="100"/>
        </p:scale>
        <p:origin x="39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5C82F27C-08C2-1240-B0AA-C16688F3B37D}"/>
              </a:ext>
            </a:extLst>
          </p:cNvPr>
          <p:cNvSpPr>
            <a:spLocks noGrp="1"/>
          </p:cNvSpPr>
          <p:nvPr>
            <p:ph type="hdr" sz="quarter"/>
          </p:nvPr>
        </p:nvSpPr>
        <p:spPr>
          <a:xfrm>
            <a:off x="475210" y="390813"/>
            <a:ext cx="3068395" cy="498055"/>
          </a:xfrm>
          <a:prstGeom prst="rect">
            <a:avLst/>
          </a:prstGeom>
        </p:spPr>
        <p:txBody>
          <a:bodyPr vert="horz" lIns="0" tIns="0" rIns="0" bIns="0" rtlCol="0"/>
          <a:lstStyle>
            <a:lvl1pPr algn="l">
              <a:defRPr sz="1200"/>
            </a:lvl1pPr>
          </a:lstStyle>
          <a:p>
            <a:endParaRPr lang="de-CH">
              <a:solidFill>
                <a:srgbClr val="28465A"/>
              </a:solidFill>
              <a:latin typeface="Arial" panose="020B0604020202020204" pitchFamily="34" charset="0"/>
              <a:cs typeface="Arial" panose="020B0604020202020204" pitchFamily="34" charset="0"/>
            </a:endParaRPr>
          </a:p>
        </p:txBody>
      </p:sp>
      <p:sp>
        <p:nvSpPr>
          <p:cNvPr id="8" name="Fußzeilenplatzhalter 3">
            <a:extLst>
              <a:ext uri="{FF2B5EF4-FFF2-40B4-BE49-F238E27FC236}">
                <a16:creationId xmlns:a16="http://schemas.microsoft.com/office/drawing/2014/main" id="{9CD3CAA7-2283-134F-B504-9FA3FB7814CC}"/>
              </a:ext>
            </a:extLst>
          </p:cNvPr>
          <p:cNvSpPr>
            <a:spLocks noGrp="1"/>
          </p:cNvSpPr>
          <p:nvPr>
            <p:ph type="ftr" sz="quarter" idx="2"/>
          </p:nvPr>
        </p:nvSpPr>
        <p:spPr>
          <a:xfrm>
            <a:off x="475210" y="9418583"/>
            <a:ext cx="3068395" cy="508056"/>
          </a:xfrm>
          <a:prstGeom prst="rect">
            <a:avLst/>
          </a:prstGeom>
        </p:spPr>
        <p:txBody>
          <a:bodyPr vert="horz" lIns="0" tIns="0" rIns="0" bIns="0" rtlCol="0" anchor="t" anchorCtr="0"/>
          <a:lstStyle>
            <a:lvl1pPr algn="l">
              <a:defRPr sz="1200"/>
            </a:lvl1pPr>
          </a:lstStyle>
          <a:p>
            <a:endParaRPr lang="de-CH">
              <a:solidFill>
                <a:srgbClr val="284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202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2" tIns="45721" rIns="91442" bIns="45721" rtlCol="0" anchor="ctr"/>
          <a:lstStyle/>
          <a:p>
            <a:endParaRPr lang="de-CH"/>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1442" tIns="45721" rIns="91442" bIns="45721"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Kopfzeilenplatzhalter 1">
            <a:extLst>
              <a:ext uri="{FF2B5EF4-FFF2-40B4-BE49-F238E27FC236}">
                <a16:creationId xmlns:a16="http://schemas.microsoft.com/office/drawing/2014/main" id="{1C3332A0-E20D-E040-A6A2-6EA60CC4E38A}"/>
              </a:ext>
            </a:extLst>
          </p:cNvPr>
          <p:cNvSpPr>
            <a:spLocks noGrp="1"/>
          </p:cNvSpPr>
          <p:nvPr>
            <p:ph type="hdr" sz="quarter"/>
          </p:nvPr>
        </p:nvSpPr>
        <p:spPr>
          <a:xfrm>
            <a:off x="689212" y="390813"/>
            <a:ext cx="3068395" cy="498055"/>
          </a:xfrm>
          <a:prstGeom prst="rect">
            <a:avLst/>
          </a:prstGeom>
        </p:spPr>
        <p:txBody>
          <a:bodyPr vert="horz" lIns="0" tIns="0" rIns="0" bIns="0" rtlCol="0"/>
          <a:lstStyle>
            <a:lvl1pPr algn="l">
              <a:defRPr sz="1200">
                <a:solidFill>
                  <a:srgbClr val="28465A"/>
                </a:solidFill>
              </a:defRPr>
            </a:lvl1pPr>
          </a:lstStyle>
          <a:p>
            <a:endParaRPr lang="de-CH">
              <a:latin typeface="Arial" panose="020B0604020202020204" pitchFamily="34" charset="0"/>
              <a:cs typeface="Arial" panose="020B0604020202020204" pitchFamily="34" charset="0"/>
            </a:endParaRPr>
          </a:p>
        </p:txBody>
      </p:sp>
      <p:sp>
        <p:nvSpPr>
          <p:cNvPr id="9" name="Datumsplatzhalter 2">
            <a:extLst>
              <a:ext uri="{FF2B5EF4-FFF2-40B4-BE49-F238E27FC236}">
                <a16:creationId xmlns:a16="http://schemas.microsoft.com/office/drawing/2014/main" id="{4D39326A-47D9-B048-ABEC-7B5C9A52A22E}"/>
              </a:ext>
            </a:extLst>
          </p:cNvPr>
          <p:cNvSpPr>
            <a:spLocks noGrp="1"/>
          </p:cNvSpPr>
          <p:nvPr>
            <p:ph type="dt" sz="quarter" idx="1"/>
          </p:nvPr>
        </p:nvSpPr>
        <p:spPr>
          <a:xfrm>
            <a:off x="3979731" y="390813"/>
            <a:ext cx="2133458" cy="498055"/>
          </a:xfrm>
          <a:prstGeom prst="rect">
            <a:avLst/>
          </a:prstGeom>
        </p:spPr>
        <p:txBody>
          <a:bodyPr vert="horz" lIns="0" tIns="0" rIns="0" bIns="0" rtlCol="0"/>
          <a:lstStyle>
            <a:lvl1pPr algn="r">
              <a:defRPr sz="1200">
                <a:solidFill>
                  <a:srgbClr val="28465A"/>
                </a:solidFill>
              </a:defRPr>
            </a:lvl1pPr>
          </a:lstStyle>
          <a:p>
            <a:fld id="{A034627D-A72F-EC42-8270-06C6043433CC}" type="datetimeFigureOut">
              <a:rPr lang="de-CH" smtClean="0">
                <a:latin typeface="Arial" panose="020B0604020202020204" pitchFamily="34" charset="0"/>
                <a:cs typeface="Arial" panose="020B0604020202020204" pitchFamily="34" charset="0"/>
              </a:rPr>
              <a:pPr/>
              <a:t>20.07.2023</a:t>
            </a:fld>
            <a:endParaRPr lang="de-CH">
              <a:latin typeface="Arial" panose="020B0604020202020204" pitchFamily="34" charset="0"/>
              <a:cs typeface="Arial" panose="020B0604020202020204" pitchFamily="34" charset="0"/>
            </a:endParaRPr>
          </a:p>
        </p:txBody>
      </p:sp>
      <p:sp>
        <p:nvSpPr>
          <p:cNvPr id="10" name="Fußzeilenplatzhalter 3">
            <a:extLst>
              <a:ext uri="{FF2B5EF4-FFF2-40B4-BE49-F238E27FC236}">
                <a16:creationId xmlns:a16="http://schemas.microsoft.com/office/drawing/2014/main" id="{C61A47BF-84F6-7A4F-8E2C-04890DD6E3C9}"/>
              </a:ext>
            </a:extLst>
          </p:cNvPr>
          <p:cNvSpPr>
            <a:spLocks noGrp="1"/>
          </p:cNvSpPr>
          <p:nvPr>
            <p:ph type="ftr" sz="quarter" idx="4"/>
          </p:nvPr>
        </p:nvSpPr>
        <p:spPr>
          <a:xfrm>
            <a:off x="689212" y="9418583"/>
            <a:ext cx="3068395" cy="508056"/>
          </a:xfrm>
          <a:prstGeom prst="rect">
            <a:avLst/>
          </a:prstGeom>
        </p:spPr>
        <p:txBody>
          <a:bodyPr vert="horz" lIns="0" tIns="0" rIns="0" bIns="0" rtlCol="0" anchor="t" anchorCtr="0"/>
          <a:lstStyle>
            <a:lvl1pPr algn="l">
              <a:defRPr sz="1200">
                <a:solidFill>
                  <a:srgbClr val="28465A"/>
                </a:solidFill>
              </a:defRPr>
            </a:lvl1pPr>
          </a:lstStyle>
          <a:p>
            <a:endParaRPr lang="de-CH">
              <a:latin typeface="Arial" panose="020B0604020202020204" pitchFamily="34" charset="0"/>
              <a:cs typeface="Arial" panose="020B0604020202020204" pitchFamily="34" charset="0"/>
            </a:endParaRPr>
          </a:p>
        </p:txBody>
      </p:sp>
      <p:sp>
        <p:nvSpPr>
          <p:cNvPr id="11" name="Foliennummernplatzhalter 4">
            <a:extLst>
              <a:ext uri="{FF2B5EF4-FFF2-40B4-BE49-F238E27FC236}">
                <a16:creationId xmlns:a16="http://schemas.microsoft.com/office/drawing/2014/main" id="{57F656D4-1303-234D-AFE3-73DC8F32A563}"/>
              </a:ext>
            </a:extLst>
          </p:cNvPr>
          <p:cNvSpPr>
            <a:spLocks noGrp="1"/>
          </p:cNvSpPr>
          <p:nvPr>
            <p:ph type="sldNum" sz="quarter" idx="5"/>
          </p:nvPr>
        </p:nvSpPr>
        <p:spPr>
          <a:xfrm>
            <a:off x="3979730" y="9418583"/>
            <a:ext cx="2128736" cy="508056"/>
          </a:xfrm>
          <a:prstGeom prst="rect">
            <a:avLst/>
          </a:prstGeom>
        </p:spPr>
        <p:txBody>
          <a:bodyPr vert="horz" lIns="0" tIns="0" rIns="0" bIns="0" rtlCol="0" anchor="t" anchorCtr="0"/>
          <a:lstStyle>
            <a:lvl1pPr algn="r">
              <a:defRPr sz="1200">
                <a:solidFill>
                  <a:srgbClr val="28465A"/>
                </a:solidFill>
              </a:defRPr>
            </a:lvl1pPr>
          </a:lstStyle>
          <a:p>
            <a:fld id="{4C424E31-3554-8248-9451-CB9A66087762}" type="slidenum">
              <a:rPr lang="de-CH" smtClean="0">
                <a:latin typeface="Arial" panose="020B0604020202020204" pitchFamily="34" charset="0"/>
                <a:cs typeface="Arial" panose="020B0604020202020204" pitchFamily="34" charset="0"/>
              </a:rPr>
              <a:pPr/>
              <a:t>‹Nr.›</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68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rgbClr val="28465A"/>
        </a:solidFill>
        <a:latin typeface="Arial" panose="020B0604020202020204" pitchFamily="34" charset="0"/>
        <a:ea typeface="+mn-ea"/>
        <a:cs typeface="Arial" panose="020B0604020202020204" pitchFamily="34" charset="0"/>
      </a:defRPr>
    </a:lvl1pPr>
    <a:lvl2pPr marL="180975" indent="0" algn="l" defTabSz="914400" rtl="0" eaLnBrk="1" latinLnBrk="0" hangingPunct="1">
      <a:tabLst/>
      <a:defRPr sz="1200" kern="1200">
        <a:solidFill>
          <a:srgbClr val="28465A"/>
        </a:solidFill>
        <a:latin typeface="Arial" panose="020B0604020202020204" pitchFamily="34" charset="0"/>
        <a:ea typeface="+mn-ea"/>
        <a:cs typeface="Arial" panose="020B0604020202020204" pitchFamily="34" charset="0"/>
      </a:defRPr>
    </a:lvl2pPr>
    <a:lvl3pPr marL="361950" indent="0" algn="l" defTabSz="914400" rtl="0" eaLnBrk="1" latinLnBrk="0" hangingPunct="1">
      <a:tabLst/>
      <a:defRPr sz="1200" kern="1200">
        <a:solidFill>
          <a:srgbClr val="28465A"/>
        </a:solidFill>
        <a:latin typeface="Arial" panose="020B0604020202020204" pitchFamily="34" charset="0"/>
        <a:ea typeface="+mn-ea"/>
        <a:cs typeface="Arial" panose="020B0604020202020204" pitchFamily="34" charset="0"/>
      </a:defRPr>
    </a:lvl3pPr>
    <a:lvl4pPr marL="534988" indent="0" algn="l" defTabSz="914400" rtl="0" eaLnBrk="1" latinLnBrk="0" hangingPunct="1">
      <a:tabLst/>
      <a:defRPr sz="1200" kern="1200">
        <a:solidFill>
          <a:srgbClr val="28465A"/>
        </a:solidFill>
        <a:latin typeface="Arial" panose="020B0604020202020204" pitchFamily="34" charset="0"/>
        <a:ea typeface="+mn-ea"/>
        <a:cs typeface="Arial" panose="020B0604020202020204" pitchFamily="34" charset="0"/>
      </a:defRPr>
    </a:lvl4pPr>
    <a:lvl5pPr marL="715963" indent="0" algn="l" defTabSz="914400" rtl="0" eaLnBrk="1" latinLnBrk="0" hangingPunct="1">
      <a:tabLst/>
      <a:defRPr sz="1200" kern="1200">
        <a:solidFill>
          <a:srgbClr val="28465A"/>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überbetrieblichen Kurse ergänzen die Ausbildung im Betrieb und vermitteln branchenspezifische Handlungskompetenzen. Das ÜK-Konzept der IGKG Schweiz nimmt insbesondere das Praxislernen als Vertiefungs- und Reflexionsthema in die ÜK auf. Der üK umfasst neu 8 Tage: 6 Tage in Präsenz und 2 Tage in angeleiteter Selbstlernphase. Im 1. Lehrjahr werden üK ausschliesslich in Präsenz um die Lernenden optimal begleiten zu können. </a:t>
            </a:r>
          </a:p>
          <a:p>
            <a:endParaRPr lang="de-CH" dirty="0"/>
          </a:p>
          <a:p>
            <a:r>
              <a:rPr lang="de-CH" dirty="0"/>
              <a:t>Bei der angeleiteten Selbstlernphase (</a:t>
            </a:r>
            <a:r>
              <a:rPr lang="de-CH" dirty="0" err="1"/>
              <a:t>blended</a:t>
            </a:r>
            <a:r>
              <a:rPr lang="de-CH" dirty="0"/>
              <a:t> </a:t>
            </a:r>
            <a:r>
              <a:rPr lang="de-CH" dirty="0" err="1"/>
              <a:t>learning</a:t>
            </a:r>
            <a:r>
              <a:rPr lang="de-CH" dirty="0"/>
              <a:t>) erfolgt die Einführung, Instruktion, Begleitung und der Abschluss durch die ÜK-Leitung. Der Arbeitsauftrag enthält u.a. Angaben zu Vorgehen, Lernziel, Lerninhalten, Lernkontrolle und Zeitbudget. Das Arbeitsresultat wird an ÜK-Leitung eingereicht. Den Lernenden stehen für die Erarbeitung 2 x 8 Stunden im Betrieb zur Verfügung. Die Aufteilung dieses Zeitbudgets soll in Absprache mit dem Berufsbildner/der Berufsbildnerin erfolgen.  </a:t>
            </a:r>
          </a:p>
          <a:p>
            <a:endParaRPr lang="de-CH" dirty="0"/>
          </a:p>
          <a:p>
            <a:r>
              <a:rPr lang="de-CH" dirty="0"/>
              <a:t>Während der zwei Lehrjahre erfolgen zwei üK-Kompetenznachweise. Die üK-Kompetenznachweise zählen als Erfahrungsnoten für das Qualifikationsverfahren (QV).</a:t>
            </a:r>
          </a:p>
          <a:p>
            <a:endParaRPr lang="de-CH" dirty="0"/>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1</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56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latin typeface="Arial"/>
                <a:cs typeface="Arial"/>
              </a:rPr>
              <a:t>Bereits in der Teilrevision 2019 wurde eine breit abgestützte Befragung aller Akteure der Grundbildung gemacht mit der Frage: welches sind die </a:t>
            </a:r>
            <a:r>
              <a:rPr lang="de-CH" b="1" dirty="0">
                <a:latin typeface="Arial"/>
                <a:cs typeface="Arial"/>
              </a:rPr>
              <a:t>zentralen Tätigkeiten von Lernenden auf Stufe EBA</a:t>
            </a:r>
            <a:r>
              <a:rPr lang="de-CH" dirty="0">
                <a:latin typeface="Arial"/>
                <a:cs typeface="Arial"/>
              </a:rPr>
              <a:t> und welche </a:t>
            </a:r>
            <a:r>
              <a:rPr lang="de-CH" b="1" dirty="0">
                <a:latin typeface="Arial"/>
                <a:cs typeface="Arial"/>
              </a:rPr>
              <a:t>Kompetenzen </a:t>
            </a:r>
            <a:r>
              <a:rPr lang="de-CH" dirty="0">
                <a:latin typeface="Arial"/>
                <a:cs typeface="Arial"/>
              </a:rPr>
              <a:t>brauchen angehende </a:t>
            </a:r>
            <a:r>
              <a:rPr lang="de-CH" dirty="0" err="1">
                <a:latin typeface="Arial"/>
                <a:cs typeface="Arial"/>
              </a:rPr>
              <a:t>Berufseinsteiger:innen</a:t>
            </a:r>
            <a:r>
              <a:rPr lang="de-CH" dirty="0">
                <a:latin typeface="Arial"/>
                <a:cs typeface="Arial"/>
              </a:rPr>
              <a:t> um im </a:t>
            </a:r>
            <a:r>
              <a:rPr lang="de-CH" b="1" dirty="0">
                <a:latin typeface="Arial"/>
                <a:cs typeface="Arial"/>
              </a:rPr>
              <a:t>primären Arbeitsmarkt </a:t>
            </a:r>
            <a:r>
              <a:rPr lang="de-CH" dirty="0">
                <a:latin typeface="Arial"/>
                <a:cs typeface="Arial"/>
              </a:rPr>
              <a:t>erfolgreich zu sein. </a:t>
            </a:r>
            <a:endParaRPr lang="de-DE" dirty="0">
              <a:latin typeface="Arial"/>
              <a:cs typeface="Arial"/>
            </a:endParaRPr>
          </a:p>
          <a:p>
            <a:endParaRPr lang="de-CH" dirty="0">
              <a:latin typeface="Arial"/>
              <a:cs typeface="Arial"/>
            </a:endParaRPr>
          </a:p>
          <a:p>
            <a:r>
              <a:rPr lang="de-CH" dirty="0">
                <a:latin typeface="Arial"/>
                <a:cs typeface="Arial"/>
              </a:rPr>
              <a:t>Die IGKG Schweiz als Trägerschaft hat sich bewusst für die Anpassung der </a:t>
            </a:r>
            <a:r>
              <a:rPr lang="de-CH" b="1" dirty="0" err="1">
                <a:latin typeface="Arial"/>
                <a:cs typeface="Arial"/>
              </a:rPr>
              <a:t>Berufsbezeichung</a:t>
            </a:r>
            <a:r>
              <a:rPr lang="de-CH" dirty="0">
                <a:latin typeface="Arial"/>
                <a:cs typeface="Arial"/>
              </a:rPr>
              <a:t> ausgesprochen und die </a:t>
            </a:r>
            <a:r>
              <a:rPr lang="de-CH" b="1" dirty="0">
                <a:latin typeface="Arial"/>
                <a:cs typeface="Arial"/>
              </a:rPr>
              <a:t>Absicht</a:t>
            </a:r>
            <a:r>
              <a:rPr lang="de-CH" dirty="0">
                <a:latin typeface="Arial"/>
                <a:cs typeface="Arial"/>
              </a:rPr>
              <a:t> bekräftigt, ein </a:t>
            </a:r>
            <a:r>
              <a:rPr lang="de-CH" b="1" dirty="0">
                <a:latin typeface="Arial"/>
                <a:cs typeface="Arial"/>
              </a:rPr>
              <a:t>eigenständiges Berufsprofil positionieren </a:t>
            </a:r>
            <a:r>
              <a:rPr lang="de-CH" dirty="0">
                <a:latin typeface="Arial"/>
                <a:cs typeface="Arial"/>
              </a:rPr>
              <a:t>zu wollen. Auf diesen Erkenntnissen und Absichtserklärungen wurde die Revision 2023 entwickelt.</a:t>
            </a:r>
            <a:endParaRPr lang="de-DE" dirty="0">
              <a:latin typeface="Arial"/>
              <a:cs typeface="Arial"/>
            </a:endParaRPr>
          </a:p>
          <a:p>
            <a:endParaRPr lang="de-CH" dirty="0">
              <a:latin typeface="Arial"/>
              <a:cs typeface="Arial"/>
            </a:endParaRPr>
          </a:p>
          <a:p>
            <a:r>
              <a:rPr lang="de-CH" dirty="0">
                <a:latin typeface="Arial"/>
                <a:cs typeface="Arial"/>
              </a:rPr>
              <a:t>Wie in jedem Berufsreformprozess gab es intensive Entwicklungsphase (</a:t>
            </a:r>
            <a:r>
              <a:rPr lang="de-CH" b="1" dirty="0">
                <a:latin typeface="Arial"/>
                <a:cs typeface="Arial"/>
              </a:rPr>
              <a:t>Tätigkeitsprofil, typische Arbeitssituationen, Erfolgskriterien, Leistungsziele</a:t>
            </a:r>
            <a:r>
              <a:rPr lang="de-CH" dirty="0">
                <a:latin typeface="Arial"/>
                <a:cs typeface="Arial"/>
              </a:rPr>
              <a:t>), daraus entstand das neue Qualifikationsprofil Kaufleute EBA, welches nun auch optimal auf die </a:t>
            </a:r>
            <a:r>
              <a:rPr lang="de-CH" b="1" dirty="0">
                <a:latin typeface="Arial"/>
                <a:cs typeface="Arial"/>
              </a:rPr>
              <a:t>Stufe EFZ abgestimmt </a:t>
            </a:r>
            <a:r>
              <a:rPr lang="de-CH" dirty="0">
                <a:latin typeface="Arial"/>
                <a:cs typeface="Arial"/>
              </a:rPr>
              <a:t>wurde. Dies erleichtert einerseits den </a:t>
            </a:r>
            <a:r>
              <a:rPr lang="de-CH" b="1" dirty="0">
                <a:latin typeface="Arial"/>
                <a:cs typeface="Arial"/>
              </a:rPr>
              <a:t>Übertritt</a:t>
            </a:r>
            <a:r>
              <a:rPr lang="de-CH" dirty="0">
                <a:latin typeface="Arial"/>
                <a:cs typeface="Arial"/>
              </a:rPr>
              <a:t> in einer verkürzte EFZ-Grundbildung und fördert die </a:t>
            </a:r>
            <a:r>
              <a:rPr lang="de-CH" b="1" dirty="0">
                <a:latin typeface="Arial"/>
                <a:cs typeface="Arial"/>
              </a:rPr>
              <a:t>Akzeptanz</a:t>
            </a:r>
            <a:r>
              <a:rPr lang="de-CH" dirty="0">
                <a:latin typeface="Arial"/>
                <a:cs typeface="Arial"/>
              </a:rPr>
              <a:t> in der Wirtschaft . Das neue Qualifikationsprofil ist in 5 Handlungskompetenzbereiche gegliedert -  a bis e. Die darin enthaltenen Handlungskompetenzen werden an </a:t>
            </a:r>
            <a:r>
              <a:rPr lang="de-CH" b="1" dirty="0">
                <a:latin typeface="Arial"/>
                <a:cs typeface="Arial"/>
              </a:rPr>
              <a:t>allen drei Lernorten entwickelt</a:t>
            </a:r>
            <a:r>
              <a:rPr lang="de-CH" dirty="0">
                <a:latin typeface="Arial"/>
                <a:cs typeface="Arial"/>
              </a:rPr>
              <a:t>. </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2</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34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Wir haben eingangs von der Lernortkooperation gesprochen. Die Ausbildungsübersicht zeigt auf, wann sich die Lernenden welche Handlungskompetenzen an welchem Lernort aneignen. Wie Sie sehen, sind die Handlungskompetenz der Berufsfachschule und des Betriebes optimal aufeinander abgestimmt. Die ÜK-Inhalte ergänzen die beiden Lernorte, wie wir später etwas detaillierter sehen werden.  </a:t>
            </a:r>
          </a:p>
          <a:p>
            <a:endParaRPr lang="de-CH" dirty="0"/>
          </a:p>
          <a:p>
            <a:pPr defTabSz="882305">
              <a:defRPr/>
            </a:pPr>
            <a:r>
              <a:rPr lang="de-CH" dirty="0">
                <a:latin typeface="Arial"/>
                <a:cs typeface="Arial"/>
              </a:rPr>
              <a:t>Die Ausbildungsübersicht dient als Grundlage für die Planung der Ausbildung/Rotation. Praxisaufträge können auch mehrmals bearbeitet werden oder innerhalb des gleichen Lehrjahres verschoben werden. Im Vertiefungsmodul Betrieb werden wir u.a. vertieft auf die Praxisaufträge eingehen und schauen, wie wir diese im Betrieb anwenden.</a:t>
            </a:r>
            <a:endParaRPr lang="de-CH" dirty="0"/>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3</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79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dirty="0"/>
              <a:t>Diese Grafik dürfte den meisten von Ihnen wahrscheinlich schon bekannt sein, weshalb ich Sie gleich fragen möchte, ob mir diese jemand von Ihnen erläutern kann. </a:t>
            </a:r>
          </a:p>
          <a:p>
            <a:endParaRPr lang="de-CH" b="0" dirty="0"/>
          </a:p>
          <a:p>
            <a:r>
              <a:rPr lang="de-CH" b="0" dirty="0"/>
              <a:t>Die Grafik bildet das betriebliche Ausbildungssystem ab. Wie Sie auf dieser sehen, gibt es einen </a:t>
            </a:r>
            <a:r>
              <a:rPr lang="de-CH" b="1" dirty="0"/>
              <a:t>Entwicklungsbereich</a:t>
            </a:r>
            <a:r>
              <a:rPr lang="de-CH" b="0" dirty="0"/>
              <a:t> und einen </a:t>
            </a:r>
            <a:r>
              <a:rPr lang="de-CH" b="1" dirty="0"/>
              <a:t>Beurteilungsbereich</a:t>
            </a:r>
            <a:r>
              <a:rPr lang="de-CH" b="0" dirty="0"/>
              <a:t>. Dies sind die Verantwortungsbereiche der Berufsbildenden. </a:t>
            </a:r>
          </a:p>
          <a:p>
            <a:endParaRPr lang="de-CH" b="1" dirty="0"/>
          </a:p>
          <a:p>
            <a:r>
              <a:rPr lang="de-CH" b="1" dirty="0"/>
              <a:t>Grundlage ist der Ausbildungsplan: </a:t>
            </a:r>
            <a:r>
              <a:rPr lang="de-CH" b="0" i="0" u="none" strike="noStrike" baseline="0" dirty="0"/>
              <a:t>Als Berufs- und </a:t>
            </a:r>
            <a:r>
              <a:rPr lang="de-CH" b="0" i="0" u="none" strike="noStrike" baseline="0" dirty="0" err="1"/>
              <a:t>Praxisbildner:innen</a:t>
            </a:r>
            <a:r>
              <a:rPr lang="de-CH" b="0" i="0" u="none" strike="noStrike" baseline="0" dirty="0"/>
              <a:t> wird Ihnen ein standardisierte Ausbildungsübersicht sowie ein Ausbildungsplan zur Verfügung gestellt. Dieser ist auf die definierten Handlungskompetenzen abgestimmt. Er zeigt auf, in welchem Lehrjahr welche Handlungskompetenzen</a:t>
            </a:r>
            <a:r>
              <a:rPr lang="de-CH" dirty="0"/>
              <a:t> </a:t>
            </a:r>
            <a:r>
              <a:rPr lang="de-CH" b="0" i="0" u="none" strike="noStrike" baseline="0" dirty="0"/>
              <a:t>vorgesehen und folglich, in welchem Lehrjahr welche Praxisaufträge geplant sind. Dabei können betriebsspezifische Gegebenheiten selbstverständlich berücksichtigt werden.</a:t>
            </a:r>
          </a:p>
          <a:p>
            <a:pPr algn="l"/>
            <a:endParaRPr lang="de-CH" b="0" i="0" u="none" strike="noStrike" baseline="0" dirty="0"/>
          </a:p>
          <a:p>
            <a:r>
              <a:rPr lang="de-CH" b="1" dirty="0"/>
              <a:t>Umsetzungsinstrumente im Betrieb</a:t>
            </a:r>
          </a:p>
          <a:p>
            <a:endParaRPr lang="de-CH" dirty="0"/>
          </a:p>
          <a:p>
            <a:r>
              <a:rPr lang="de-CH" dirty="0"/>
              <a:t>Phase Kompetenzentwicklung:</a:t>
            </a:r>
            <a:endParaRPr lang="en-US" dirty="0"/>
          </a:p>
          <a:p>
            <a:pPr marL="275720" indent="-275720">
              <a:buFont typeface="Arial" panose="020B0604020202020204" pitchFamily="34" charset="0"/>
              <a:buChar char="•"/>
            </a:pPr>
            <a:r>
              <a:rPr lang="de-CH" dirty="0"/>
              <a:t>Praxisaufträge</a:t>
            </a:r>
          </a:p>
          <a:p>
            <a:pPr marL="275720" indent="-275720">
              <a:buFont typeface="Arial" panose="020B0604020202020204" pitchFamily="34" charset="0"/>
              <a:buChar char="•"/>
            </a:pPr>
            <a:r>
              <a:rPr lang="de-CH" dirty="0"/>
              <a:t>Kompetenzraster</a:t>
            </a:r>
          </a:p>
          <a:p>
            <a:endParaRPr lang="de-CH" dirty="0"/>
          </a:p>
          <a:p>
            <a:r>
              <a:rPr lang="de-CH" dirty="0"/>
              <a:t>Phase Kompetenzbeurteilung:</a:t>
            </a:r>
          </a:p>
          <a:p>
            <a:pPr marL="275720" indent="-275720">
              <a:buFont typeface="Arial" panose="020B0604020202020204" pitchFamily="34" charset="0"/>
              <a:buChar char="•"/>
            </a:pPr>
            <a:r>
              <a:rPr lang="de-CH" dirty="0"/>
              <a:t>Qualifikationsgespräch / Bildungsbericht</a:t>
            </a:r>
          </a:p>
          <a:p>
            <a:pPr marL="275720" indent="-275720">
              <a:buFont typeface="Arial" panose="020B0604020202020204" pitchFamily="34" charset="0"/>
              <a:buChar char="•"/>
            </a:pPr>
            <a:r>
              <a:rPr lang="de-CH" dirty="0"/>
              <a:t>Kompetenznachweis Betrieb (Beurteilungsinstrumente)</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4</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400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Werbewirksam Folie 1">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62F36A40-7F38-ED4E-B8CF-B89303FDBE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Tree>
    <p:extLst>
      <p:ext uri="{BB962C8B-B14F-4D97-AF65-F5344CB8AC3E}">
        <p14:creationId xmlns:p14="http://schemas.microsoft.com/office/powerpoint/2010/main" val="1430664224"/>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seite Werbewirksam Folie 2">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F14A46A-4815-7E46-A91B-CD0DFF33C07B}"/>
              </a:ext>
            </a:extLst>
          </p:cNvPr>
          <p:cNvSpPr/>
          <p:nvPr userDrawn="1"/>
        </p:nvSpPr>
        <p:spPr>
          <a:xfrm>
            <a:off x="0" y="0"/>
            <a:ext cx="12192000" cy="6858000"/>
          </a:xfrm>
          <a:prstGeom prst="rect">
            <a:avLst/>
          </a:prstGeom>
          <a:solidFill>
            <a:srgbClr val="00ADB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4" name="Titel 1">
            <a:extLst>
              <a:ext uri="{FF2B5EF4-FFF2-40B4-BE49-F238E27FC236}">
                <a16:creationId xmlns:a16="http://schemas.microsoft.com/office/drawing/2014/main" id="{8C1E56B9-6B64-624C-B39D-A8614B8C6545}"/>
              </a:ext>
            </a:extLst>
          </p:cNvPr>
          <p:cNvSpPr>
            <a:spLocks noGrp="1"/>
          </p:cNvSpPr>
          <p:nvPr>
            <p:ph type="ctrTitle"/>
          </p:nvPr>
        </p:nvSpPr>
        <p:spPr>
          <a:xfrm>
            <a:off x="720000" y="2792480"/>
            <a:ext cx="11113200" cy="1273039"/>
          </a:xfrm>
        </p:spPr>
        <p:txBody>
          <a:bodyPr anchor="ctr" anchorCtr="0"/>
          <a:lstStyle>
            <a:lvl1pPr algn="l">
              <a:defRPr sz="3000">
                <a:solidFill>
                  <a:schemeClr val="bg1"/>
                </a:solidFill>
              </a:defRPr>
            </a:lvl1pPr>
          </a:lstStyle>
          <a:p>
            <a:r>
              <a:rPr lang="de-DE"/>
              <a:t>Mastertitelformat bearbeiten</a:t>
            </a:r>
            <a:endParaRPr lang="de-CH"/>
          </a:p>
        </p:txBody>
      </p:sp>
    </p:spTree>
    <p:extLst>
      <p:ext uri="{BB962C8B-B14F-4D97-AF65-F5344CB8AC3E}">
        <p14:creationId xmlns:p14="http://schemas.microsoft.com/office/powerpoint/2010/main" val="813536503"/>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seite Werbewirksam Folie 3">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F14A46A-4815-7E46-A91B-CD0DFF33C07B}"/>
              </a:ext>
            </a:extLst>
          </p:cNvPr>
          <p:cNvSpPr/>
          <p:nvPr userDrawn="1"/>
        </p:nvSpPr>
        <p:spPr>
          <a:xfrm>
            <a:off x="0" y="0"/>
            <a:ext cx="12192000" cy="6858000"/>
          </a:xfrm>
          <a:prstGeom prst="rect">
            <a:avLst/>
          </a:prstGeom>
          <a:solidFill>
            <a:srgbClr val="9DBF1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4" name="Titel 1">
            <a:extLst>
              <a:ext uri="{FF2B5EF4-FFF2-40B4-BE49-F238E27FC236}">
                <a16:creationId xmlns:a16="http://schemas.microsoft.com/office/drawing/2014/main" id="{EEF247E4-B983-8045-85D5-4931C159234B}"/>
              </a:ext>
            </a:extLst>
          </p:cNvPr>
          <p:cNvSpPr>
            <a:spLocks noGrp="1"/>
          </p:cNvSpPr>
          <p:nvPr>
            <p:ph type="ctrTitle"/>
          </p:nvPr>
        </p:nvSpPr>
        <p:spPr>
          <a:xfrm>
            <a:off x="720000" y="2792480"/>
            <a:ext cx="11113200" cy="1273039"/>
          </a:xfrm>
        </p:spPr>
        <p:txBody>
          <a:bodyPr anchor="ctr" anchorCtr="0"/>
          <a:lstStyle>
            <a:lvl1pPr algn="l">
              <a:defRPr sz="3000">
                <a:solidFill>
                  <a:schemeClr val="bg1"/>
                </a:solidFill>
              </a:defRPr>
            </a:lvl1pPr>
          </a:lstStyle>
          <a:p>
            <a:r>
              <a:rPr lang="de-DE"/>
              <a:t>Mastertitelformat bearbeiten</a:t>
            </a:r>
            <a:endParaRPr lang="de-CH"/>
          </a:p>
        </p:txBody>
      </p:sp>
    </p:spTree>
    <p:extLst>
      <p:ext uri="{BB962C8B-B14F-4D97-AF65-F5344CB8AC3E}">
        <p14:creationId xmlns:p14="http://schemas.microsoft.com/office/powerpoint/2010/main" val="3146115711"/>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lussseite Werbewirksam">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A9D90778-7979-B246-8CA0-A44B75128A4F}"/>
              </a:ext>
            </a:extLst>
          </p:cNvPr>
          <p:cNvPicPr>
            <a:picLocks noChangeAspect="1"/>
          </p:cNvPicPr>
          <p:nvPr userDrawn="1"/>
        </p:nvPicPr>
        <p:blipFill>
          <a:blip r:embed="rId2"/>
          <a:stretch>
            <a:fillRect/>
          </a:stretch>
        </p:blipFill>
        <p:spPr>
          <a:xfrm>
            <a:off x="0" y="0"/>
            <a:ext cx="5511800" cy="1422400"/>
          </a:xfrm>
          <a:prstGeom prst="rect">
            <a:avLst/>
          </a:prstGeom>
        </p:spPr>
      </p:pic>
    </p:spTree>
    <p:extLst>
      <p:ext uri="{BB962C8B-B14F-4D97-AF65-F5344CB8AC3E}">
        <p14:creationId xmlns:p14="http://schemas.microsoft.com/office/powerpoint/2010/main" val="1997077316"/>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9A20652A-9B51-4C88-9564-EFE19C0BA024}" type="datetime1">
              <a:rPr lang="de-CH" smtClean="0"/>
              <a:t>20.07.2023</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E708001E-DAAD-42E7-8764-60D0B437233B}" type="slidenum">
              <a:rPr lang="de-CH" smtClean="0"/>
              <a:t>‹Nr.›</a:t>
            </a:fld>
            <a:endParaRPr lang="de-CH"/>
          </a:p>
        </p:txBody>
      </p:sp>
    </p:spTree>
    <p:extLst>
      <p:ext uri="{BB962C8B-B14F-4D97-AF65-F5344CB8AC3E}">
        <p14:creationId xmlns:p14="http://schemas.microsoft.com/office/powerpoint/2010/main" val="286142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eite Werbewirksam Folie 2">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4B8ABA8-E15C-1A48-9F29-4667719340C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8" name="Textfeld 7">
            <a:extLst>
              <a:ext uri="{FF2B5EF4-FFF2-40B4-BE49-F238E27FC236}">
                <a16:creationId xmlns:a16="http://schemas.microsoft.com/office/drawing/2014/main" id="{9CFF796B-1EE0-974B-8664-55132F2781F4}"/>
              </a:ext>
            </a:extLst>
          </p:cNvPr>
          <p:cNvSpPr txBox="1"/>
          <p:nvPr userDrawn="1"/>
        </p:nvSpPr>
        <p:spPr>
          <a:xfrm>
            <a:off x="1792800" y="5575177"/>
            <a:ext cx="10044000" cy="246221"/>
          </a:xfrm>
          <a:prstGeom prst="rect">
            <a:avLst/>
          </a:prstGeom>
          <a:noFill/>
        </p:spPr>
        <p:txBody>
          <a:bodyPr wrap="square" lIns="0" tIns="0" rIns="0" bIns="0" rtlCol="0">
            <a:spAutoFit/>
          </a:bodyPr>
          <a:lstStyle/>
          <a:p>
            <a:fld id="{6C2B5085-0800-694C-AB63-470DCEB805A5}" type="datetime4">
              <a:rPr lang="de-CH" sz="1600" smtClean="0">
                <a:solidFill>
                  <a:schemeClr val="bg1"/>
                </a:solidFill>
              </a:rPr>
              <a:t>20. Juli 2023</a:t>
            </a:fld>
            <a:endParaRPr lang="de-CH" sz="1600">
              <a:solidFill>
                <a:schemeClr val="bg1"/>
              </a:solidFill>
            </a:endParaRPr>
          </a:p>
        </p:txBody>
      </p:sp>
    </p:spTree>
    <p:extLst>
      <p:ext uri="{BB962C8B-B14F-4D97-AF65-F5344CB8AC3E}">
        <p14:creationId xmlns:p14="http://schemas.microsoft.com/office/powerpoint/2010/main" val="2315482796"/>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eite Werbewirksam Folie 3">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AC76A99B-10BE-1C4D-AFDE-411EA024CF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8" name="Textfeld 7">
            <a:extLst>
              <a:ext uri="{FF2B5EF4-FFF2-40B4-BE49-F238E27FC236}">
                <a16:creationId xmlns:a16="http://schemas.microsoft.com/office/drawing/2014/main" id="{9CFF796B-1EE0-974B-8664-55132F2781F4}"/>
              </a:ext>
            </a:extLst>
          </p:cNvPr>
          <p:cNvSpPr txBox="1"/>
          <p:nvPr userDrawn="1"/>
        </p:nvSpPr>
        <p:spPr>
          <a:xfrm>
            <a:off x="1792800" y="5575177"/>
            <a:ext cx="10044000" cy="246221"/>
          </a:xfrm>
          <a:prstGeom prst="rect">
            <a:avLst/>
          </a:prstGeom>
          <a:noFill/>
        </p:spPr>
        <p:txBody>
          <a:bodyPr wrap="square" lIns="0" tIns="0" rIns="0" bIns="0" rtlCol="0">
            <a:spAutoFit/>
          </a:bodyPr>
          <a:lstStyle/>
          <a:p>
            <a:fld id="{6C2B5085-0800-694C-AB63-470DCEB805A5}" type="datetime4">
              <a:rPr lang="de-CH" sz="1600" smtClean="0">
                <a:solidFill>
                  <a:schemeClr val="bg1"/>
                </a:solidFill>
              </a:rPr>
              <a:t>20. Juli 2023</a:t>
            </a:fld>
            <a:endParaRPr lang="de-CH" sz="1600">
              <a:solidFill>
                <a:schemeClr val="bg1"/>
              </a:solidFill>
            </a:endParaRPr>
          </a:p>
        </p:txBody>
      </p:sp>
    </p:spTree>
    <p:extLst>
      <p:ext uri="{BB962C8B-B14F-4D97-AF65-F5344CB8AC3E}">
        <p14:creationId xmlns:p14="http://schemas.microsoft.com/office/powerpoint/2010/main" val="2267046052"/>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eite Werbewirksam mit Bi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8815C96-0739-614D-970B-0EC922E13B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afik 6" descr="Ein Bild, das Person, computer, sitzend, Computer enthält.&#10;&#10;Automatisch generierte Beschreibung">
            <a:extLst>
              <a:ext uri="{FF2B5EF4-FFF2-40B4-BE49-F238E27FC236}">
                <a16:creationId xmlns:a16="http://schemas.microsoft.com/office/drawing/2014/main" id="{084085AD-CB0E-E249-B009-08F53C14DC3C}"/>
              </a:ext>
            </a:extLst>
          </p:cNvPr>
          <p:cNvPicPr>
            <a:picLocks noChangeAspect="1"/>
          </p:cNvPicPr>
          <p:nvPr userDrawn="1"/>
        </p:nvPicPr>
        <p:blipFill>
          <a:blip r:embed="rId3"/>
          <a:stretch>
            <a:fillRect/>
          </a:stretch>
        </p:blipFill>
        <p:spPr>
          <a:xfrm>
            <a:off x="8216900" y="0"/>
            <a:ext cx="3975100" cy="44704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8" name="Textfeld 7">
            <a:extLst>
              <a:ext uri="{FF2B5EF4-FFF2-40B4-BE49-F238E27FC236}">
                <a16:creationId xmlns:a16="http://schemas.microsoft.com/office/drawing/2014/main" id="{9CFF796B-1EE0-974B-8664-55132F2781F4}"/>
              </a:ext>
            </a:extLst>
          </p:cNvPr>
          <p:cNvSpPr txBox="1"/>
          <p:nvPr userDrawn="1"/>
        </p:nvSpPr>
        <p:spPr>
          <a:xfrm>
            <a:off x="1792800" y="5575177"/>
            <a:ext cx="10044000" cy="246221"/>
          </a:xfrm>
          <a:prstGeom prst="rect">
            <a:avLst/>
          </a:prstGeom>
          <a:noFill/>
        </p:spPr>
        <p:txBody>
          <a:bodyPr wrap="square" lIns="0" tIns="0" rIns="0" bIns="0" rtlCol="0">
            <a:spAutoFit/>
          </a:bodyPr>
          <a:lstStyle/>
          <a:p>
            <a:fld id="{6C2B5085-0800-694C-AB63-470DCEB805A5}" type="datetime4">
              <a:rPr lang="de-CH" sz="1600" smtClean="0">
                <a:solidFill>
                  <a:schemeClr val="bg1"/>
                </a:solidFill>
              </a:rPr>
              <a:t>20. Juli 2023</a:t>
            </a:fld>
            <a:endParaRPr lang="de-CH" sz="1600">
              <a:solidFill>
                <a:schemeClr val="bg1"/>
              </a:solidFill>
            </a:endParaRPr>
          </a:p>
        </p:txBody>
      </p:sp>
    </p:spTree>
    <p:extLst>
      <p:ext uri="{BB962C8B-B14F-4D97-AF65-F5344CB8AC3E}">
        <p14:creationId xmlns:p14="http://schemas.microsoft.com/office/powerpoint/2010/main" val="2339872926"/>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sp>
        <p:nvSpPr>
          <p:cNvPr id="10" name="Textplatzhalter 8">
            <a:extLst>
              <a:ext uri="{FF2B5EF4-FFF2-40B4-BE49-F238E27FC236}">
                <a16:creationId xmlns:a16="http://schemas.microsoft.com/office/drawing/2014/main" id="{59476F43-BAD1-5F47-9194-F5C0BD930B55}"/>
              </a:ext>
            </a:extLst>
          </p:cNvPr>
          <p:cNvSpPr>
            <a:spLocks noGrp="1"/>
          </p:cNvSpPr>
          <p:nvPr>
            <p:ph type="body" sz="quarter" idx="11"/>
          </p:nvPr>
        </p:nvSpPr>
        <p:spPr>
          <a:xfrm>
            <a:off x="720001" y="1224000"/>
            <a:ext cx="11113200" cy="46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14" name="Foliennummernplatzhalter 5">
            <a:extLst>
              <a:ext uri="{FF2B5EF4-FFF2-40B4-BE49-F238E27FC236}">
                <a16:creationId xmlns:a16="http://schemas.microsoft.com/office/drawing/2014/main" id="{E6D740E1-793B-4049-93A7-394D4A6D3BA9}"/>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‹Nr.›</a:t>
            </a:fld>
            <a:endParaRPr lang="de-CH"/>
          </a:p>
        </p:txBody>
      </p:sp>
    </p:spTree>
    <p:extLst>
      <p:ext uri="{BB962C8B-B14F-4D97-AF65-F5344CB8AC3E}">
        <p14:creationId xmlns:p14="http://schemas.microsoft.com/office/powerpoint/2010/main" val="2264350660"/>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ite mit Randspalte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sp>
        <p:nvSpPr>
          <p:cNvPr id="10" name="Textplatzhalter 8">
            <a:extLst>
              <a:ext uri="{FF2B5EF4-FFF2-40B4-BE49-F238E27FC236}">
                <a16:creationId xmlns:a16="http://schemas.microsoft.com/office/drawing/2014/main" id="{59476F43-BAD1-5F47-9194-F5C0BD930B55}"/>
              </a:ext>
            </a:extLst>
          </p:cNvPr>
          <p:cNvSpPr>
            <a:spLocks noGrp="1"/>
          </p:cNvSpPr>
          <p:nvPr>
            <p:ph type="body" sz="quarter" idx="11"/>
          </p:nvPr>
        </p:nvSpPr>
        <p:spPr>
          <a:xfrm>
            <a:off x="720001" y="1224000"/>
            <a:ext cx="8218799" cy="46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4" name="Textplatzhalter 3">
            <a:extLst>
              <a:ext uri="{FF2B5EF4-FFF2-40B4-BE49-F238E27FC236}">
                <a16:creationId xmlns:a16="http://schemas.microsoft.com/office/drawing/2014/main" id="{CAB15816-46C0-9B44-A432-4E63A10B4D7F}"/>
              </a:ext>
            </a:extLst>
          </p:cNvPr>
          <p:cNvSpPr>
            <a:spLocks noGrp="1"/>
          </p:cNvSpPr>
          <p:nvPr>
            <p:ph type="body" sz="quarter" idx="12"/>
          </p:nvPr>
        </p:nvSpPr>
        <p:spPr>
          <a:xfrm>
            <a:off x="9118800" y="1224000"/>
            <a:ext cx="2714400" cy="4680000"/>
          </a:xfrm>
          <a:prstGeom prst="rect">
            <a:avLst/>
          </a:prstGeom>
        </p:spPr>
        <p:txBody>
          <a:bodyPr/>
          <a:lstStyle>
            <a:lvl1pPr>
              <a:lnSpc>
                <a:spcPts val="1800"/>
              </a:lnSpc>
              <a:spcBef>
                <a:spcPts val="0"/>
              </a:spcBef>
              <a:defRPr sz="1200"/>
            </a:lvl1pPr>
            <a:lvl2pPr>
              <a:lnSpc>
                <a:spcPts val="1800"/>
              </a:lnSpc>
              <a:spcBef>
                <a:spcPts val="200"/>
              </a:spcBef>
              <a:defRPr sz="1200"/>
            </a:lvl2pPr>
            <a:lvl3pPr>
              <a:lnSpc>
                <a:spcPts val="1800"/>
              </a:lnSpc>
              <a:spcBef>
                <a:spcPts val="200"/>
              </a:spcBef>
              <a:defRPr sz="1200"/>
            </a:lvl3pPr>
            <a:lvl4pPr>
              <a:lnSpc>
                <a:spcPts val="1800"/>
              </a:lnSpc>
              <a:spcBef>
                <a:spcPts val="200"/>
              </a:spcBef>
              <a:defRPr sz="1200"/>
            </a:lvl4pPr>
            <a:lvl5pPr>
              <a:lnSpc>
                <a:spcPts val="1800"/>
              </a:lnSpc>
              <a:spcBef>
                <a:spcPts val="20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3" name="Foliennummernplatzhalter 5">
            <a:extLst>
              <a:ext uri="{FF2B5EF4-FFF2-40B4-BE49-F238E27FC236}">
                <a16:creationId xmlns:a16="http://schemas.microsoft.com/office/drawing/2014/main" id="{E63713C7-6471-9147-B3CF-3BF0474DE463}"/>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‹Nr.›</a:t>
            </a:fld>
            <a:endParaRPr lang="de-CH"/>
          </a:p>
        </p:txBody>
      </p:sp>
    </p:spTree>
    <p:extLst>
      <p:ext uri="{BB962C8B-B14F-4D97-AF65-F5344CB8AC3E}">
        <p14:creationId xmlns:p14="http://schemas.microsoft.com/office/powerpoint/2010/main" val="2669019631"/>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ite mit Bild / Grafik und Randspalte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9" name="Inhaltsplatzhalter 4">
            <a:extLst>
              <a:ext uri="{FF2B5EF4-FFF2-40B4-BE49-F238E27FC236}">
                <a16:creationId xmlns:a16="http://schemas.microsoft.com/office/drawing/2014/main" id="{04313030-D797-2547-BE71-1257F05232BE}"/>
              </a:ext>
            </a:extLst>
          </p:cNvPr>
          <p:cNvSpPr>
            <a:spLocks noGrp="1"/>
          </p:cNvSpPr>
          <p:nvPr>
            <p:ph sz="quarter" idx="13" hasCustomPrompt="1"/>
          </p:nvPr>
        </p:nvSpPr>
        <p:spPr>
          <a:xfrm>
            <a:off x="720001" y="1223913"/>
            <a:ext cx="8225562" cy="4680000"/>
          </a:xfrm>
          <a:prstGeom prst="rect">
            <a:avLst/>
          </a:prstGeom>
          <a:solidFill>
            <a:srgbClr val="000000">
              <a:alpha val="14902"/>
            </a:srgbClr>
          </a:solidFill>
        </p:spPr>
        <p:txBody>
          <a:bodyPr/>
          <a:lstStyle>
            <a:lvl1pPr marL="0" indent="0">
              <a:buNone/>
              <a:defRPr/>
            </a:lvl1pPr>
          </a:lstStyle>
          <a:p>
            <a:pPr lvl="0"/>
            <a:r>
              <a:rPr lang="de-DE"/>
              <a:t>Bilder/Grafiken hinzufügen</a:t>
            </a:r>
          </a:p>
        </p:txBody>
      </p:sp>
      <p:sp>
        <p:nvSpPr>
          <p:cNvPr id="12" name="Textplatzhalter 3">
            <a:extLst>
              <a:ext uri="{FF2B5EF4-FFF2-40B4-BE49-F238E27FC236}">
                <a16:creationId xmlns:a16="http://schemas.microsoft.com/office/drawing/2014/main" id="{A15F5EEE-69CD-3340-8446-6862E9213816}"/>
              </a:ext>
            </a:extLst>
          </p:cNvPr>
          <p:cNvSpPr>
            <a:spLocks noGrp="1"/>
          </p:cNvSpPr>
          <p:nvPr>
            <p:ph type="body" sz="quarter" idx="12"/>
          </p:nvPr>
        </p:nvSpPr>
        <p:spPr>
          <a:xfrm>
            <a:off x="9118800" y="1224000"/>
            <a:ext cx="2714400" cy="4680000"/>
          </a:xfrm>
          <a:prstGeom prst="rect">
            <a:avLst/>
          </a:prstGeom>
        </p:spPr>
        <p:txBody>
          <a:bodyPr/>
          <a:lstStyle>
            <a:lvl1pPr>
              <a:lnSpc>
                <a:spcPts val="1800"/>
              </a:lnSpc>
              <a:spcBef>
                <a:spcPts val="0"/>
              </a:spcBef>
              <a:defRPr sz="1200"/>
            </a:lvl1pPr>
            <a:lvl2pPr>
              <a:lnSpc>
                <a:spcPts val="1800"/>
              </a:lnSpc>
              <a:spcBef>
                <a:spcPts val="200"/>
              </a:spcBef>
              <a:defRPr sz="1200"/>
            </a:lvl2pPr>
            <a:lvl3pPr>
              <a:lnSpc>
                <a:spcPts val="1800"/>
              </a:lnSpc>
              <a:spcBef>
                <a:spcPts val="200"/>
              </a:spcBef>
              <a:defRPr sz="1200"/>
            </a:lvl3pPr>
            <a:lvl4pPr>
              <a:lnSpc>
                <a:spcPts val="1800"/>
              </a:lnSpc>
              <a:spcBef>
                <a:spcPts val="200"/>
              </a:spcBef>
              <a:defRPr sz="1200"/>
            </a:lvl4pPr>
            <a:lvl5pPr>
              <a:lnSpc>
                <a:spcPts val="1800"/>
              </a:lnSpc>
              <a:spcBef>
                <a:spcPts val="20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4" name="Foliennummernplatzhalter 5">
            <a:extLst>
              <a:ext uri="{FF2B5EF4-FFF2-40B4-BE49-F238E27FC236}">
                <a16:creationId xmlns:a16="http://schemas.microsoft.com/office/drawing/2014/main" id="{71364943-0F87-004E-8BC7-421E7C5B1BA0}"/>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‹Nr.›</a:t>
            </a:fld>
            <a:endParaRPr lang="de-CH"/>
          </a:p>
        </p:txBody>
      </p:sp>
    </p:spTree>
    <p:extLst>
      <p:ext uri="{BB962C8B-B14F-4D97-AF65-F5344CB8AC3E}">
        <p14:creationId xmlns:p14="http://schemas.microsoft.com/office/powerpoint/2010/main" val="165185688"/>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ite mit Bild / Grafik Arbeitswirksam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9" name="Inhaltsplatzhalter 4">
            <a:extLst>
              <a:ext uri="{FF2B5EF4-FFF2-40B4-BE49-F238E27FC236}">
                <a16:creationId xmlns:a16="http://schemas.microsoft.com/office/drawing/2014/main" id="{04313030-D797-2547-BE71-1257F05232BE}"/>
              </a:ext>
            </a:extLst>
          </p:cNvPr>
          <p:cNvSpPr>
            <a:spLocks noGrp="1"/>
          </p:cNvSpPr>
          <p:nvPr>
            <p:ph sz="quarter" idx="13" hasCustomPrompt="1"/>
          </p:nvPr>
        </p:nvSpPr>
        <p:spPr>
          <a:xfrm>
            <a:off x="720001" y="1223913"/>
            <a:ext cx="11113200" cy="4680000"/>
          </a:xfrm>
          <a:prstGeom prst="rect">
            <a:avLst/>
          </a:prstGeom>
          <a:solidFill>
            <a:srgbClr val="000000">
              <a:alpha val="14902"/>
            </a:srgbClr>
          </a:solidFill>
        </p:spPr>
        <p:txBody>
          <a:bodyPr/>
          <a:lstStyle>
            <a:lvl1pPr marL="0" indent="0">
              <a:buNone/>
              <a:defRPr/>
            </a:lvl1pPr>
          </a:lstStyle>
          <a:p>
            <a:pPr lvl="0"/>
            <a:r>
              <a:rPr lang="de-DE"/>
              <a:t>Bilder/Grafiken hinzufügen</a:t>
            </a:r>
          </a:p>
        </p:txBody>
      </p:sp>
      <p:sp>
        <p:nvSpPr>
          <p:cNvPr id="12" name="Foliennummernplatzhalter 5">
            <a:extLst>
              <a:ext uri="{FF2B5EF4-FFF2-40B4-BE49-F238E27FC236}">
                <a16:creationId xmlns:a16="http://schemas.microsoft.com/office/drawing/2014/main" id="{34276E6F-F45C-1640-8E5F-EECE0468B576}"/>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‹Nr.›</a:t>
            </a:fld>
            <a:endParaRPr lang="de-CH"/>
          </a:p>
        </p:txBody>
      </p:sp>
    </p:spTree>
    <p:extLst>
      <p:ext uri="{BB962C8B-B14F-4D97-AF65-F5344CB8AC3E}">
        <p14:creationId xmlns:p14="http://schemas.microsoft.com/office/powerpoint/2010/main" val="3707277976"/>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eite Werbewirksam Folie 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F14A46A-4815-7E46-A91B-CD0DFF33C07B}"/>
              </a:ext>
            </a:extLst>
          </p:cNvPr>
          <p:cNvSpPr/>
          <p:nvPr userDrawn="1"/>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720000" y="2792480"/>
            <a:ext cx="11113200" cy="1273039"/>
          </a:xfrm>
        </p:spPr>
        <p:txBody>
          <a:bodyPr anchor="ctr" anchorCtr="0"/>
          <a:lstStyle>
            <a:lvl1pPr algn="l">
              <a:defRPr sz="3000">
                <a:solidFill>
                  <a:schemeClr val="bg1"/>
                </a:solidFill>
              </a:defRPr>
            </a:lvl1pPr>
          </a:lstStyle>
          <a:p>
            <a:r>
              <a:rPr lang="de-DE"/>
              <a:t>Mastertitelformat bearbeiten</a:t>
            </a:r>
            <a:endParaRPr lang="de-CH"/>
          </a:p>
        </p:txBody>
      </p:sp>
    </p:spTree>
    <p:extLst>
      <p:ext uri="{BB962C8B-B14F-4D97-AF65-F5344CB8AC3E}">
        <p14:creationId xmlns:p14="http://schemas.microsoft.com/office/powerpoint/2010/main" val="4269583308"/>
      </p:ext>
    </p:extLst>
  </p:cSld>
  <p:clrMapOvr>
    <a:masterClrMapping/>
  </p:clrMapOvr>
  <p:transition spd="slow">
    <p:wip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68D566F-4427-4045-B85A-28823E792CC8}"/>
              </a:ext>
            </a:extLst>
          </p:cNvPr>
          <p:cNvSpPr>
            <a:spLocks noGrp="1"/>
          </p:cNvSpPr>
          <p:nvPr>
            <p:ph type="title"/>
          </p:nvPr>
        </p:nvSpPr>
        <p:spPr>
          <a:xfrm>
            <a:off x="720000" y="432000"/>
            <a:ext cx="11113200" cy="576000"/>
          </a:xfrm>
          <a:prstGeom prst="rect">
            <a:avLst/>
          </a:prstGeom>
        </p:spPr>
        <p:txBody>
          <a:bodyPr vert="horz" lIns="0" tIns="0" rIns="0" bIns="0" rtlCol="0" anchor="t" anchorCtr="0">
            <a:no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1E46CDAC-CB8A-DE42-9912-68E40D9464A4}"/>
              </a:ext>
            </a:extLst>
          </p:cNvPr>
          <p:cNvSpPr>
            <a:spLocks noGrp="1"/>
          </p:cNvSpPr>
          <p:nvPr>
            <p:ph type="body" idx="1"/>
          </p:nvPr>
        </p:nvSpPr>
        <p:spPr>
          <a:xfrm>
            <a:off x="720000" y="1224000"/>
            <a:ext cx="11113200" cy="4680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oliennummernplatzhalter 5">
            <a:extLst>
              <a:ext uri="{FF2B5EF4-FFF2-40B4-BE49-F238E27FC236}">
                <a16:creationId xmlns:a16="http://schemas.microsoft.com/office/drawing/2014/main" id="{A1AB4F62-AC68-594E-B5D8-A3B562F266AE}"/>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‹Nr.›</a:t>
            </a:fld>
            <a:endParaRPr lang="de-CH"/>
          </a:p>
        </p:txBody>
      </p:sp>
      <p:sp>
        <p:nvSpPr>
          <p:cNvPr id="4" name="Textfeld 3">
            <a:extLst>
              <a:ext uri="{FF2B5EF4-FFF2-40B4-BE49-F238E27FC236}">
                <a16:creationId xmlns:a16="http://schemas.microsoft.com/office/drawing/2014/main" id="{FE199A94-18CC-A4D5-40DE-6EF8BCB88509}"/>
              </a:ext>
            </a:extLst>
          </p:cNvPr>
          <p:cNvSpPr txBox="1"/>
          <p:nvPr userDrawn="1"/>
        </p:nvSpPr>
        <p:spPr>
          <a:xfrm>
            <a:off x="5534411" y="6450521"/>
            <a:ext cx="1386611" cy="123111"/>
          </a:xfrm>
          <a:prstGeom prst="rect">
            <a:avLst/>
          </a:prstGeom>
          <a:noFill/>
        </p:spPr>
        <p:txBody>
          <a:bodyPr wrap="square" lIns="0" tIns="0" rIns="0" bIns="0" rtlCol="0">
            <a:spAutoFit/>
          </a:bodyPr>
          <a:lstStyle/>
          <a:p>
            <a:pPr algn="ctr"/>
            <a:r>
              <a:rPr lang="de-CH" sz="800" dirty="0">
                <a:effectLst/>
                <a:latin typeface="Arial" panose="020B0604020202020204" pitchFamily="34" charset="0"/>
                <a:ea typeface="Times New Roman" panose="02020603050405020304" pitchFamily="18" charset="0"/>
              </a:rPr>
              <a:t>©</a:t>
            </a:r>
            <a:r>
              <a:rPr lang="de-CH" sz="800" dirty="0">
                <a:effectLst/>
                <a:latin typeface="Arial" panose="020B0604020202020204" pitchFamily="34" charset="0"/>
                <a:ea typeface="Times New Roman" panose="02020603050405020304" pitchFamily="18" charset="0"/>
                <a:cs typeface="Times New Roman" panose="02020603050405020304" pitchFamily="18" charset="0"/>
              </a:rPr>
              <a:t> 2022 IGKG Schweiz</a:t>
            </a:r>
            <a:endParaRPr lang="de-CH" sz="800" dirty="0"/>
          </a:p>
        </p:txBody>
      </p:sp>
    </p:spTree>
    <p:extLst>
      <p:ext uri="{BB962C8B-B14F-4D97-AF65-F5344CB8AC3E}">
        <p14:creationId xmlns:p14="http://schemas.microsoft.com/office/powerpoint/2010/main" val="28196701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65" r:id="rId5"/>
    <p:sldLayoutId id="2147483666" r:id="rId6"/>
    <p:sldLayoutId id="2147483667" r:id="rId7"/>
    <p:sldLayoutId id="2147483668" r:id="rId8"/>
    <p:sldLayoutId id="2147483671" r:id="rId9"/>
    <p:sldLayoutId id="2147483672" r:id="rId10"/>
    <p:sldLayoutId id="2147483673" r:id="rId11"/>
    <p:sldLayoutId id="2147483669" r:id="rId12"/>
    <p:sldLayoutId id="2147483749" r:id="rId13"/>
  </p:sldLayoutIdLst>
  <p:transition spd="slow">
    <p:wipe/>
  </p:transition>
  <p:hf hdr="0" ftr="0" dt="0"/>
  <p:txStyles>
    <p:titleStyle>
      <a:lvl1pPr algn="l" defTabSz="914400" rtl="0" eaLnBrk="1" latinLnBrk="0" hangingPunct="1">
        <a:lnSpc>
          <a:spcPts val="32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200"/>
        </a:lnSpc>
        <a:spcBef>
          <a:spcPts val="0"/>
        </a:spcBef>
        <a:buClr>
          <a:srgbClr val="28465A"/>
        </a:buClr>
        <a:buFont typeface="Symbol" pitchFamily="2" charset="2"/>
        <a:buNone/>
        <a:tabLst/>
        <a:defRPr sz="1600" kern="1200">
          <a:solidFill>
            <a:schemeClr val="tx1"/>
          </a:solidFill>
          <a:latin typeface="+mn-lt"/>
          <a:ea typeface="+mn-ea"/>
          <a:cs typeface="+mn-cs"/>
        </a:defRPr>
      </a:lvl1pPr>
      <a:lvl2pPr marL="18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2pPr>
      <a:lvl3pPr marL="36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3pPr>
      <a:lvl4pPr marL="54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4pPr>
      <a:lvl5pPr marL="72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5E858A9-E74C-4E75-92B8-9B17FAA2B152}"/>
              </a:ext>
            </a:extLst>
          </p:cNvPr>
          <p:cNvSpPr/>
          <p:nvPr/>
        </p:nvSpPr>
        <p:spPr>
          <a:xfrm>
            <a:off x="717973" y="5975738"/>
            <a:ext cx="594780" cy="696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bg1"/>
              </a:solidFill>
            </a:endParaRPr>
          </a:p>
        </p:txBody>
      </p:sp>
      <p:sp>
        <p:nvSpPr>
          <p:cNvPr id="2" name="Titel 1">
            <a:extLst>
              <a:ext uri="{FF2B5EF4-FFF2-40B4-BE49-F238E27FC236}">
                <a16:creationId xmlns:a16="http://schemas.microsoft.com/office/drawing/2014/main" id="{C2F7CB09-1ABB-4C62-B013-A50D3E4D0AFF}"/>
              </a:ext>
            </a:extLst>
          </p:cNvPr>
          <p:cNvSpPr>
            <a:spLocks noGrp="1"/>
          </p:cNvSpPr>
          <p:nvPr>
            <p:ph type="title"/>
          </p:nvPr>
        </p:nvSpPr>
        <p:spPr/>
        <p:txBody>
          <a:bodyPr/>
          <a:lstStyle/>
          <a:p>
            <a:r>
              <a:rPr lang="de-CH" dirty="0"/>
              <a:t>ÜK Programm Kaufleute EBA</a:t>
            </a:r>
          </a:p>
        </p:txBody>
      </p:sp>
      <p:graphicFrame>
        <p:nvGraphicFramePr>
          <p:cNvPr id="5" name="Tabelle 5">
            <a:extLst>
              <a:ext uri="{FF2B5EF4-FFF2-40B4-BE49-F238E27FC236}">
                <a16:creationId xmlns:a16="http://schemas.microsoft.com/office/drawing/2014/main" id="{2995930F-37AB-48CE-A8FC-E8E51634D1DA}"/>
              </a:ext>
            </a:extLst>
          </p:cNvPr>
          <p:cNvGraphicFramePr>
            <a:graphicFrameLocks noGrp="1"/>
          </p:cNvGraphicFramePr>
          <p:nvPr>
            <p:ph sz="quarter" idx="13"/>
          </p:nvPr>
        </p:nvGraphicFramePr>
        <p:xfrm>
          <a:off x="1666779" y="1236463"/>
          <a:ext cx="10155164" cy="5300096"/>
        </p:xfrm>
        <a:graphic>
          <a:graphicData uri="http://schemas.openxmlformats.org/drawingml/2006/table">
            <a:tbl>
              <a:tblPr firstRow="1" bandRow="1">
                <a:tableStyleId>{93296810-A885-4BE3-A3E7-6D5BEEA58F35}</a:tableStyleId>
              </a:tblPr>
              <a:tblGrid>
                <a:gridCol w="2538791">
                  <a:extLst>
                    <a:ext uri="{9D8B030D-6E8A-4147-A177-3AD203B41FA5}">
                      <a16:colId xmlns:a16="http://schemas.microsoft.com/office/drawing/2014/main" val="2246723665"/>
                    </a:ext>
                  </a:extLst>
                </a:gridCol>
                <a:gridCol w="2538791">
                  <a:extLst>
                    <a:ext uri="{9D8B030D-6E8A-4147-A177-3AD203B41FA5}">
                      <a16:colId xmlns:a16="http://schemas.microsoft.com/office/drawing/2014/main" val="1267937213"/>
                    </a:ext>
                  </a:extLst>
                </a:gridCol>
                <a:gridCol w="2538791">
                  <a:extLst>
                    <a:ext uri="{9D8B030D-6E8A-4147-A177-3AD203B41FA5}">
                      <a16:colId xmlns:a16="http://schemas.microsoft.com/office/drawing/2014/main" val="3673197154"/>
                    </a:ext>
                  </a:extLst>
                </a:gridCol>
                <a:gridCol w="2538791">
                  <a:extLst>
                    <a:ext uri="{9D8B030D-6E8A-4147-A177-3AD203B41FA5}">
                      <a16:colId xmlns:a16="http://schemas.microsoft.com/office/drawing/2014/main" val="2248458045"/>
                    </a:ext>
                  </a:extLst>
                </a:gridCol>
              </a:tblGrid>
              <a:tr h="302251">
                <a:tc gridSpan="2">
                  <a:txBody>
                    <a:bodyPr/>
                    <a:lstStyle/>
                    <a:p>
                      <a:pPr marL="342900" indent="-342900">
                        <a:buAutoNum type="arabicPeriod"/>
                      </a:pPr>
                      <a:r>
                        <a:rPr lang="de-CH" sz="1200" dirty="0"/>
                        <a:t>Lehrjahr</a:t>
                      </a:r>
                    </a:p>
                  </a:txBody>
                  <a:tcPr/>
                </a:tc>
                <a:tc hMerge="1">
                  <a:txBody>
                    <a:bodyPr/>
                    <a:lstStyle/>
                    <a:p>
                      <a:pPr marL="342900" indent="-342900">
                        <a:buAutoNum type="arabicPeriod"/>
                      </a:pPr>
                      <a:endParaRPr lang="de-CH" sz="1200" dirty="0"/>
                    </a:p>
                  </a:txBody>
                  <a:tcPr/>
                </a:tc>
                <a:tc gridSpan="2">
                  <a:txBody>
                    <a:bodyPr/>
                    <a:lstStyle/>
                    <a:p>
                      <a:r>
                        <a:rPr lang="de-CH" sz="1200" dirty="0"/>
                        <a:t>2. Lehrjahr</a:t>
                      </a:r>
                    </a:p>
                  </a:txBody>
                  <a:tcPr/>
                </a:tc>
                <a:tc hMerge="1">
                  <a:txBody>
                    <a:bodyPr/>
                    <a:lstStyle/>
                    <a:p>
                      <a:endParaRPr lang="de-CH" sz="1200" dirty="0"/>
                    </a:p>
                  </a:txBody>
                  <a:tcPr/>
                </a:tc>
                <a:extLst>
                  <a:ext uri="{0D108BD9-81ED-4DB2-BD59-A6C34878D82A}">
                    <a16:rowId xmlns:a16="http://schemas.microsoft.com/office/drawing/2014/main" val="417777059"/>
                  </a:ext>
                </a:extLst>
              </a:tr>
              <a:tr h="4997845">
                <a:tc>
                  <a:txBody>
                    <a:bodyPr/>
                    <a:lstStyle/>
                    <a:p>
                      <a:endParaRPr lang="de-CH" sz="1200" dirty="0"/>
                    </a:p>
                  </a:txBody>
                  <a:tcPr/>
                </a:tc>
                <a:tc>
                  <a:txBody>
                    <a:bodyPr/>
                    <a:lstStyle/>
                    <a:p>
                      <a:endParaRPr lang="de-CH" sz="1200" dirty="0"/>
                    </a:p>
                  </a:txBody>
                  <a:tcPr/>
                </a:tc>
                <a:tc>
                  <a:txBody>
                    <a:bodyPr/>
                    <a:lstStyle/>
                    <a:p>
                      <a:endParaRPr lang="de-CH" sz="1200" dirty="0"/>
                    </a:p>
                  </a:txBody>
                  <a:tcPr/>
                </a:tc>
                <a:tc>
                  <a:txBody>
                    <a:bodyPr/>
                    <a:lstStyle/>
                    <a:p>
                      <a:endParaRPr lang="de-CH" sz="1200" dirty="0"/>
                    </a:p>
                  </a:txBody>
                  <a:tcPr/>
                </a:tc>
                <a:extLst>
                  <a:ext uri="{0D108BD9-81ED-4DB2-BD59-A6C34878D82A}">
                    <a16:rowId xmlns:a16="http://schemas.microsoft.com/office/drawing/2014/main" val="2583383992"/>
                  </a:ext>
                </a:extLst>
              </a:tr>
            </a:tbl>
          </a:graphicData>
        </a:graphic>
      </p:graphicFrame>
      <p:sp>
        <p:nvSpPr>
          <p:cNvPr id="4" name="Foliennummernplatzhalter 3">
            <a:extLst>
              <a:ext uri="{FF2B5EF4-FFF2-40B4-BE49-F238E27FC236}">
                <a16:creationId xmlns:a16="http://schemas.microsoft.com/office/drawing/2014/main" id="{BFBBA60D-A911-48C5-B52E-58435191EDA3}"/>
              </a:ext>
            </a:extLst>
          </p:cNvPr>
          <p:cNvSpPr>
            <a:spLocks noGrp="1"/>
          </p:cNvSpPr>
          <p:nvPr>
            <p:ph type="sldNum" sz="quarter" idx="4"/>
          </p:nvPr>
        </p:nvSpPr>
        <p:spPr/>
        <p:txBody>
          <a:bodyPr/>
          <a:lstStyle/>
          <a:p>
            <a:fld id="{208DA8C3-C42B-9A42-8EE5-4A20E5B7F456}" type="slidenum">
              <a:rPr lang="de-CH" smtClean="0">
                <a:solidFill>
                  <a:schemeClr val="bg1"/>
                </a:solidFill>
              </a:rPr>
              <a:pPr/>
              <a:t>1</a:t>
            </a:fld>
            <a:endParaRPr lang="de-CH">
              <a:solidFill>
                <a:schemeClr val="bg1"/>
              </a:solidFill>
            </a:endParaRPr>
          </a:p>
        </p:txBody>
      </p:sp>
      <p:sp>
        <p:nvSpPr>
          <p:cNvPr id="8" name="Rechteck 7">
            <a:extLst>
              <a:ext uri="{FF2B5EF4-FFF2-40B4-BE49-F238E27FC236}">
                <a16:creationId xmlns:a16="http://schemas.microsoft.com/office/drawing/2014/main" id="{A01E6232-1508-4FBF-94AF-1A3D915206CA}"/>
              </a:ext>
            </a:extLst>
          </p:cNvPr>
          <p:cNvSpPr/>
          <p:nvPr/>
        </p:nvSpPr>
        <p:spPr>
          <a:xfrm>
            <a:off x="720000" y="1574140"/>
            <a:ext cx="886478"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de-CH" sz="1000" b="1" dirty="0">
                <a:solidFill>
                  <a:schemeClr val="bg1"/>
                </a:solidFill>
              </a:rPr>
              <a:t>Präsenztage</a:t>
            </a:r>
          </a:p>
        </p:txBody>
      </p:sp>
      <p:sp>
        <p:nvSpPr>
          <p:cNvPr id="9" name="Rechteck 8">
            <a:extLst>
              <a:ext uri="{FF2B5EF4-FFF2-40B4-BE49-F238E27FC236}">
                <a16:creationId xmlns:a16="http://schemas.microsoft.com/office/drawing/2014/main" id="{81AB3CEA-60AB-4060-87B8-85267A0B2499}"/>
              </a:ext>
            </a:extLst>
          </p:cNvPr>
          <p:cNvSpPr/>
          <p:nvPr/>
        </p:nvSpPr>
        <p:spPr>
          <a:xfrm>
            <a:off x="720001" y="3485214"/>
            <a:ext cx="886478" cy="1332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vert270" lIns="36000" tIns="36000" rIns="36000" bIns="36000" rtlCol="0" anchor="ctr"/>
          <a:lstStyle/>
          <a:p>
            <a:pPr algn="ctr"/>
            <a:r>
              <a:rPr lang="de-CH" sz="1000" b="1" dirty="0">
                <a:solidFill>
                  <a:schemeClr val="bg1"/>
                </a:solidFill>
              </a:rPr>
              <a:t>Angeleitete Selbstlernphase</a:t>
            </a:r>
          </a:p>
        </p:txBody>
      </p:sp>
      <p:sp>
        <p:nvSpPr>
          <p:cNvPr id="10" name="Rechteck 9">
            <a:extLst>
              <a:ext uri="{FF2B5EF4-FFF2-40B4-BE49-F238E27FC236}">
                <a16:creationId xmlns:a16="http://schemas.microsoft.com/office/drawing/2014/main" id="{B15E1DBC-54B5-464E-B781-C8258DA5659A}"/>
              </a:ext>
            </a:extLst>
          </p:cNvPr>
          <p:cNvSpPr/>
          <p:nvPr/>
        </p:nvSpPr>
        <p:spPr>
          <a:xfrm rot="16200000">
            <a:off x="68684" y="5511317"/>
            <a:ext cx="1618223" cy="3155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lang="de-CH" sz="1000" b="1" dirty="0">
                <a:solidFill>
                  <a:schemeClr val="bg1"/>
                </a:solidFill>
              </a:rPr>
              <a:t>Kompetenznachweise</a:t>
            </a:r>
          </a:p>
        </p:txBody>
      </p:sp>
      <p:sp>
        <p:nvSpPr>
          <p:cNvPr id="11" name="Rechteck 10">
            <a:extLst>
              <a:ext uri="{FF2B5EF4-FFF2-40B4-BE49-F238E27FC236}">
                <a16:creationId xmlns:a16="http://schemas.microsoft.com/office/drawing/2014/main" id="{F0D50EC5-2883-4CED-AB8A-CF1834DC0FA3}"/>
              </a:ext>
            </a:extLst>
          </p:cNvPr>
          <p:cNvSpPr/>
          <p:nvPr/>
        </p:nvSpPr>
        <p:spPr>
          <a:xfrm>
            <a:off x="1102531" y="4860000"/>
            <a:ext cx="497306" cy="61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lIns="36000" tIns="36000" rIns="36000" bIns="36000" rtlCol="0" anchor="ctr"/>
          <a:lstStyle/>
          <a:p>
            <a:pPr algn="ctr"/>
            <a:r>
              <a:rPr lang="de-CH" sz="1000" b="1" dirty="0" err="1">
                <a:solidFill>
                  <a:schemeClr val="bg1"/>
                </a:solidFill>
              </a:rPr>
              <a:t>Zertifi-katstest</a:t>
            </a:r>
            <a:endParaRPr lang="de-CH" sz="1000" b="1" dirty="0">
              <a:solidFill>
                <a:schemeClr val="bg1"/>
              </a:solidFill>
            </a:endParaRPr>
          </a:p>
        </p:txBody>
      </p:sp>
      <p:sp>
        <p:nvSpPr>
          <p:cNvPr id="12" name="Rechteck 11">
            <a:extLst>
              <a:ext uri="{FF2B5EF4-FFF2-40B4-BE49-F238E27FC236}">
                <a16:creationId xmlns:a16="http://schemas.microsoft.com/office/drawing/2014/main" id="{F7AE520D-A4A9-4AD7-B911-B071D3AE64B5}"/>
              </a:ext>
            </a:extLst>
          </p:cNvPr>
          <p:cNvSpPr/>
          <p:nvPr/>
        </p:nvSpPr>
        <p:spPr>
          <a:xfrm>
            <a:off x="1109173" y="5544000"/>
            <a:ext cx="497306" cy="936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lIns="36000" tIns="36000" rIns="36000" bIns="36000" rtlCol="0" anchor="ctr"/>
          <a:lstStyle/>
          <a:p>
            <a:pPr algn="ctr"/>
            <a:r>
              <a:rPr lang="de-CH" sz="1000" b="1" dirty="0">
                <a:solidFill>
                  <a:schemeClr val="bg1"/>
                </a:solidFill>
              </a:rPr>
              <a:t>Transfer-</a:t>
            </a:r>
          </a:p>
          <a:p>
            <a:pPr algn="ctr"/>
            <a:r>
              <a:rPr lang="de-CH" sz="1000" b="1" dirty="0" err="1">
                <a:solidFill>
                  <a:schemeClr val="bg1"/>
                </a:solidFill>
              </a:rPr>
              <a:t>auftrag</a:t>
            </a:r>
            <a:endParaRPr lang="de-CH" sz="1000" b="1" dirty="0">
              <a:solidFill>
                <a:schemeClr val="bg1"/>
              </a:solidFill>
            </a:endParaRPr>
          </a:p>
          <a:p>
            <a:pPr algn="ctr"/>
            <a:r>
              <a:rPr lang="de-CH" sz="1000" b="1" dirty="0">
                <a:solidFill>
                  <a:schemeClr val="bg1"/>
                </a:solidFill>
              </a:rPr>
              <a:t>(Werk)</a:t>
            </a:r>
          </a:p>
        </p:txBody>
      </p:sp>
      <p:sp>
        <p:nvSpPr>
          <p:cNvPr id="3" name="Rechteck 2">
            <a:extLst>
              <a:ext uri="{FF2B5EF4-FFF2-40B4-BE49-F238E27FC236}">
                <a16:creationId xmlns:a16="http://schemas.microsoft.com/office/drawing/2014/main" id="{3F38A083-A9F6-4800-952E-55554D85485A}"/>
              </a:ext>
            </a:extLst>
          </p:cNvPr>
          <p:cNvSpPr/>
          <p:nvPr/>
        </p:nvSpPr>
        <p:spPr>
          <a:xfrm>
            <a:off x="1714916" y="1574140"/>
            <a:ext cx="1188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de-CH" sz="700" b="1" dirty="0">
                <a:solidFill>
                  <a:schemeClr val="bg1"/>
                </a:solidFill>
              </a:rPr>
              <a:t>ÜK 1 (Wo 39)</a:t>
            </a:r>
          </a:p>
          <a:p>
            <a:endParaRPr lang="de-CH" sz="700" b="1" dirty="0">
              <a:solidFill>
                <a:schemeClr val="bg1"/>
              </a:solidFill>
            </a:endParaRPr>
          </a:p>
          <a:p>
            <a:pPr marL="88900" indent="-88900">
              <a:buFont typeface="Arial" panose="020B0604020202020204" pitchFamily="34" charset="0"/>
              <a:buChar char="•"/>
            </a:pPr>
            <a:r>
              <a:rPr lang="de-CH" sz="600" dirty="0">
                <a:solidFill>
                  <a:schemeClr val="bg1"/>
                </a:solidFill>
              </a:rPr>
              <a:t>Ausbildung/ÜK  </a:t>
            </a:r>
          </a:p>
          <a:p>
            <a:pPr marL="88900" indent="-88900">
              <a:buFont typeface="Arial" panose="020B0604020202020204" pitchFamily="34" charset="0"/>
              <a:buChar char="•"/>
            </a:pPr>
            <a:r>
              <a:rPr lang="de-CH" sz="600" dirty="0">
                <a:solidFill>
                  <a:schemeClr val="bg1"/>
                </a:solidFill>
              </a:rPr>
              <a:t>Mit Konvink arbeiten                            </a:t>
            </a:r>
          </a:p>
          <a:p>
            <a:pPr marL="88900" indent="-88900">
              <a:buFont typeface="Arial" panose="020B0604020202020204" pitchFamily="34" charset="0"/>
              <a:buChar char="•"/>
            </a:pPr>
            <a:r>
              <a:rPr lang="de-CH" sz="600" dirty="0">
                <a:solidFill>
                  <a:schemeClr val="bg1"/>
                </a:solidFill>
              </a:rPr>
              <a:t>Persönliches Portfolio</a:t>
            </a:r>
          </a:p>
          <a:p>
            <a:pPr marL="88900" indent="-88900">
              <a:buFont typeface="Arial" panose="020B0604020202020204" pitchFamily="34" charset="0"/>
              <a:buChar char="•"/>
            </a:pPr>
            <a:r>
              <a:rPr lang="de-CH" sz="600" dirty="0">
                <a:solidFill>
                  <a:schemeClr val="bg1"/>
                </a:solidFill>
              </a:rPr>
              <a:t>Mein Betrieb</a:t>
            </a:r>
          </a:p>
          <a:p>
            <a:pPr marL="88900" indent="-88900">
              <a:buFont typeface="Arial" panose="020B0604020202020204" pitchFamily="34" charset="0"/>
              <a:buChar char="•"/>
            </a:pPr>
            <a:r>
              <a:rPr lang="de-CH" sz="600" dirty="0">
                <a:solidFill>
                  <a:schemeClr val="bg1"/>
                </a:solidFill>
              </a:rPr>
              <a:t>OI «Meine Rolle als Kaufmann/Kauffrau EBA im Betrieb»</a:t>
            </a:r>
          </a:p>
          <a:p>
            <a:pPr marL="88900" indent="-88900">
              <a:buFont typeface="Arial" panose="020B0604020202020204" pitchFamily="34" charset="0"/>
              <a:buChar char="•"/>
            </a:pPr>
            <a:r>
              <a:rPr lang="de-CH" sz="600" dirty="0">
                <a:solidFill>
                  <a:schemeClr val="bg1"/>
                </a:solidFill>
              </a:rPr>
              <a:t>Dienstleistungsorientiertes Verhalten</a:t>
            </a:r>
          </a:p>
          <a:p>
            <a:pPr marL="88900" indent="-88900">
              <a:buFont typeface="Arial" panose="020B0604020202020204" pitchFamily="34" charset="0"/>
              <a:buChar char="•"/>
            </a:pPr>
            <a:endParaRPr lang="de-CH" sz="700" dirty="0">
              <a:solidFill>
                <a:schemeClr val="bg1"/>
              </a:solidFill>
            </a:endParaRPr>
          </a:p>
        </p:txBody>
      </p:sp>
      <p:sp>
        <p:nvSpPr>
          <p:cNvPr id="16" name="Rechteck 15">
            <a:extLst>
              <a:ext uri="{FF2B5EF4-FFF2-40B4-BE49-F238E27FC236}">
                <a16:creationId xmlns:a16="http://schemas.microsoft.com/office/drawing/2014/main" id="{7C3533DD-1BAA-4F5A-A14D-FCDFB80AF75A}"/>
              </a:ext>
            </a:extLst>
          </p:cNvPr>
          <p:cNvSpPr/>
          <p:nvPr/>
        </p:nvSpPr>
        <p:spPr>
          <a:xfrm>
            <a:off x="2975797" y="1574140"/>
            <a:ext cx="1188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de-CH" sz="700" b="1" dirty="0">
                <a:solidFill>
                  <a:schemeClr val="bg1"/>
                </a:solidFill>
              </a:rPr>
              <a:t>ÜK 2 (Wo 45)</a:t>
            </a:r>
          </a:p>
          <a:p>
            <a:endParaRPr lang="de-CH" sz="700" b="1" dirty="0">
              <a:solidFill>
                <a:schemeClr val="bg1"/>
              </a:solidFill>
            </a:endParaRPr>
          </a:p>
          <a:p>
            <a:pPr marL="90488" indent="-90488">
              <a:buFont typeface="Arial" panose="020B0604020202020204" pitchFamily="34" charset="0"/>
              <a:buChar char="•"/>
            </a:pPr>
            <a:r>
              <a:rPr lang="de-CH" sz="600" dirty="0">
                <a:solidFill>
                  <a:schemeClr val="bg1"/>
                </a:solidFill>
              </a:rPr>
              <a:t>Aufträge bearbeiten und kontrollieren</a:t>
            </a:r>
          </a:p>
          <a:p>
            <a:pPr marL="88900" indent="-88900">
              <a:buFont typeface="Arial" panose="020B0604020202020204" pitchFamily="34" charset="0"/>
              <a:buChar char="•"/>
            </a:pPr>
            <a:r>
              <a:rPr lang="de-CH" sz="600" dirty="0">
                <a:solidFill>
                  <a:schemeClr val="bg1"/>
                </a:solidFill>
              </a:rPr>
              <a:t>Rückmeldungen entgegennehmen</a:t>
            </a:r>
          </a:p>
          <a:p>
            <a:pPr marL="88900" indent="-88900">
              <a:buFont typeface="Arial" panose="020B0604020202020204" pitchFamily="34" charset="0"/>
              <a:buChar char="•"/>
            </a:pPr>
            <a:r>
              <a:rPr lang="de-CH" sz="600" dirty="0">
                <a:solidFill>
                  <a:schemeClr val="bg1"/>
                </a:solidFill>
              </a:rPr>
              <a:t>I, K und A von IPERKA-Methode</a:t>
            </a:r>
          </a:p>
          <a:p>
            <a:pPr marL="88900" indent="-88900">
              <a:buFont typeface="Arial" panose="020B0604020202020204" pitchFamily="34" charset="0"/>
              <a:buChar char="•"/>
            </a:pPr>
            <a:r>
              <a:rPr lang="de-CH" sz="600" dirty="0">
                <a:solidFill>
                  <a:schemeClr val="bg1"/>
                </a:solidFill>
              </a:rPr>
              <a:t>Datenschutz</a:t>
            </a:r>
          </a:p>
          <a:p>
            <a:pPr marL="88900" indent="-88900">
              <a:buFont typeface="Arial" panose="020B0604020202020204" pitchFamily="34" charset="0"/>
              <a:buChar char="•"/>
            </a:pPr>
            <a:r>
              <a:rPr lang="de-CH" sz="600" dirty="0">
                <a:solidFill>
                  <a:schemeClr val="bg1"/>
                </a:solidFill>
              </a:rPr>
              <a:t>Einführung Werkschau</a:t>
            </a:r>
          </a:p>
          <a:p>
            <a:pPr marL="88900" indent="-88900">
              <a:buFont typeface="Arial" panose="020B0604020202020204" pitchFamily="34" charset="0"/>
              <a:buChar char="•"/>
            </a:pPr>
            <a:r>
              <a:rPr lang="de-CH" sz="600" dirty="0">
                <a:solidFill>
                  <a:schemeClr val="bg1"/>
                </a:solidFill>
              </a:rPr>
              <a:t>Einführung ÜK-KN</a:t>
            </a:r>
          </a:p>
          <a:p>
            <a:pPr marL="88900" indent="-88900">
              <a:buFont typeface="Arial" panose="020B0604020202020204" pitchFamily="34" charset="0"/>
              <a:buChar char="•"/>
            </a:pPr>
            <a:endParaRPr lang="de-CH" sz="700" dirty="0">
              <a:solidFill>
                <a:schemeClr val="bg1"/>
              </a:solidFill>
            </a:endParaRPr>
          </a:p>
        </p:txBody>
      </p:sp>
      <p:sp>
        <p:nvSpPr>
          <p:cNvPr id="19" name="Rechteck 18">
            <a:extLst>
              <a:ext uri="{FF2B5EF4-FFF2-40B4-BE49-F238E27FC236}">
                <a16:creationId xmlns:a16="http://schemas.microsoft.com/office/drawing/2014/main" id="{817FD31E-DFB1-4AFB-BFFF-F41EA7AB14BA}"/>
              </a:ext>
            </a:extLst>
          </p:cNvPr>
          <p:cNvSpPr/>
          <p:nvPr/>
        </p:nvSpPr>
        <p:spPr>
          <a:xfrm>
            <a:off x="4262779" y="1574140"/>
            <a:ext cx="1188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de-CH" sz="700" b="1" dirty="0">
                <a:solidFill>
                  <a:schemeClr val="bg1"/>
                </a:solidFill>
              </a:rPr>
              <a:t>ÜK 3 (Wo 02)</a:t>
            </a:r>
          </a:p>
          <a:p>
            <a:endParaRPr lang="de-CH" sz="600" b="1" dirty="0">
              <a:solidFill>
                <a:schemeClr val="bg1"/>
              </a:solidFill>
            </a:endParaRPr>
          </a:p>
          <a:p>
            <a:pPr marL="90488" indent="-90488">
              <a:buFont typeface="Arial" panose="020B0604020202020204" pitchFamily="34" charset="0"/>
              <a:buChar char="•"/>
            </a:pPr>
            <a:r>
              <a:rPr lang="de-CH" sz="600" dirty="0">
                <a:solidFill>
                  <a:schemeClr val="bg1"/>
                </a:solidFill>
              </a:rPr>
              <a:t>LE «Eigene Arbeitstechnik entwickeln»</a:t>
            </a:r>
          </a:p>
          <a:p>
            <a:pPr marL="88900" indent="-88900">
              <a:buFont typeface="Arial" panose="020B0604020202020204" pitchFamily="34" charset="0"/>
              <a:buChar char="•"/>
            </a:pPr>
            <a:r>
              <a:rPr lang="de-CH" sz="600" dirty="0">
                <a:solidFill>
                  <a:schemeClr val="bg1"/>
                </a:solidFill>
              </a:rPr>
              <a:t>Arbeitstechniken anwenden</a:t>
            </a:r>
          </a:p>
          <a:p>
            <a:pPr marL="88900" indent="-88900">
              <a:buFont typeface="Arial" panose="020B0604020202020204" pitchFamily="34" charset="0"/>
              <a:buChar char="•"/>
            </a:pPr>
            <a:r>
              <a:rPr lang="de-CH" sz="600" dirty="0">
                <a:solidFill>
                  <a:schemeClr val="bg1"/>
                </a:solidFill>
              </a:rPr>
              <a:t>Recherchen durchführen</a:t>
            </a:r>
          </a:p>
          <a:p>
            <a:pPr marL="88900" indent="-88900">
              <a:buFont typeface="Arial" panose="020B0604020202020204" pitchFamily="34" charset="0"/>
              <a:buChar char="•"/>
            </a:pPr>
            <a:r>
              <a:rPr lang="de-CH" sz="600" dirty="0">
                <a:solidFill>
                  <a:schemeClr val="bg1"/>
                </a:solidFill>
              </a:rPr>
              <a:t>P, E und R von IPERKA-Methode</a:t>
            </a:r>
          </a:p>
          <a:p>
            <a:pPr marL="88900" indent="-88900">
              <a:buFont typeface="Arial" panose="020B0604020202020204" pitchFamily="34" charset="0"/>
              <a:buChar char="•"/>
            </a:pPr>
            <a:r>
              <a:rPr lang="de-CH" sz="600" dirty="0">
                <a:solidFill>
                  <a:schemeClr val="bg1"/>
                </a:solidFill>
              </a:rPr>
              <a:t>Transferauftrag ÜK-KN 1</a:t>
            </a:r>
          </a:p>
        </p:txBody>
      </p:sp>
      <p:sp>
        <p:nvSpPr>
          <p:cNvPr id="25" name="Rechteck 24">
            <a:extLst>
              <a:ext uri="{FF2B5EF4-FFF2-40B4-BE49-F238E27FC236}">
                <a16:creationId xmlns:a16="http://schemas.microsoft.com/office/drawing/2014/main" id="{F741981F-8DE7-4DD5-801B-A08E9AB96839}"/>
              </a:ext>
            </a:extLst>
          </p:cNvPr>
          <p:cNvSpPr/>
          <p:nvPr/>
        </p:nvSpPr>
        <p:spPr>
          <a:xfrm>
            <a:off x="5522334" y="1574140"/>
            <a:ext cx="1188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de-CH" sz="700" b="1" dirty="0">
                <a:solidFill>
                  <a:schemeClr val="bg1"/>
                </a:solidFill>
              </a:rPr>
              <a:t>ÜK 4 (Wo 15)</a:t>
            </a:r>
          </a:p>
          <a:p>
            <a:endParaRPr lang="de-CH" sz="700" dirty="0">
              <a:solidFill>
                <a:schemeClr val="bg1"/>
              </a:solidFill>
            </a:endParaRPr>
          </a:p>
          <a:p>
            <a:pPr marL="88900" indent="-88900">
              <a:buFont typeface="Arial" panose="020B0604020202020204" pitchFamily="34" charset="0"/>
              <a:buChar char="•"/>
            </a:pPr>
            <a:r>
              <a:rPr lang="de-CH" sz="600" dirty="0">
                <a:solidFill>
                  <a:schemeClr val="bg1"/>
                </a:solidFill>
              </a:rPr>
              <a:t>Standortbestimmung  Transferauftrag ÜK-KN 1</a:t>
            </a:r>
          </a:p>
          <a:p>
            <a:pPr marL="88900" indent="-88900">
              <a:buFont typeface="Arial" panose="020B0604020202020204" pitchFamily="34" charset="0"/>
              <a:buChar char="•"/>
            </a:pPr>
            <a:r>
              <a:rPr lang="de-CH" sz="600" dirty="0">
                <a:solidFill>
                  <a:schemeClr val="bg1"/>
                </a:solidFill>
              </a:rPr>
              <a:t>LE «Wertschätzend kommunizieren»</a:t>
            </a:r>
          </a:p>
          <a:p>
            <a:pPr marL="88900" indent="-88900">
              <a:buFont typeface="Arial" panose="020B0604020202020204" pitchFamily="34" charset="0"/>
              <a:buChar char="•"/>
            </a:pPr>
            <a:r>
              <a:rPr lang="de-CH" sz="600" dirty="0">
                <a:solidFill>
                  <a:schemeClr val="bg1"/>
                </a:solidFill>
              </a:rPr>
              <a:t>Corporate Identity und Corporate Design</a:t>
            </a:r>
          </a:p>
          <a:p>
            <a:endParaRPr lang="de-CH" sz="700" dirty="0">
              <a:solidFill>
                <a:schemeClr val="bg1"/>
              </a:solidFill>
            </a:endParaRPr>
          </a:p>
        </p:txBody>
      </p:sp>
      <p:sp>
        <p:nvSpPr>
          <p:cNvPr id="26" name="Rechteck 25">
            <a:extLst>
              <a:ext uri="{FF2B5EF4-FFF2-40B4-BE49-F238E27FC236}">
                <a16:creationId xmlns:a16="http://schemas.microsoft.com/office/drawing/2014/main" id="{BE8A4BEA-380B-4C62-8549-05225E7589B0}"/>
              </a:ext>
            </a:extLst>
          </p:cNvPr>
          <p:cNvSpPr/>
          <p:nvPr/>
        </p:nvSpPr>
        <p:spPr>
          <a:xfrm>
            <a:off x="7771946" y="1584348"/>
            <a:ext cx="1188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de-CH" sz="700" b="1" dirty="0">
                <a:solidFill>
                  <a:schemeClr val="bg1"/>
                </a:solidFill>
              </a:rPr>
              <a:t>ÜK 6 (Wo 43)</a:t>
            </a:r>
          </a:p>
          <a:p>
            <a:endParaRPr lang="de-CH" sz="600" b="1" dirty="0">
              <a:solidFill>
                <a:schemeClr val="bg1"/>
              </a:solidFill>
            </a:endParaRPr>
          </a:p>
          <a:p>
            <a:pPr marL="88900" indent="-88900">
              <a:buFont typeface="Arial" panose="020B0604020202020204" pitchFamily="34" charset="0"/>
              <a:buChar char="•"/>
            </a:pPr>
            <a:r>
              <a:rPr lang="de-CH" sz="600" dirty="0">
                <a:solidFill>
                  <a:schemeClr val="bg1"/>
                </a:solidFill>
              </a:rPr>
              <a:t>Rechercheauftrag präsentieren</a:t>
            </a:r>
          </a:p>
          <a:p>
            <a:pPr marL="90488" indent="-90488">
              <a:buFont typeface="Arial" panose="020B0604020202020204" pitchFamily="34" charset="0"/>
              <a:buChar char="•"/>
            </a:pPr>
            <a:r>
              <a:rPr lang="de-CH" sz="600" dirty="0">
                <a:solidFill>
                  <a:schemeClr val="bg1"/>
                </a:solidFill>
              </a:rPr>
              <a:t>LE «Kundenkontakte richtig gestalten»</a:t>
            </a:r>
          </a:p>
          <a:p>
            <a:pPr marL="88900" indent="-88900">
              <a:buFont typeface="Arial" panose="020B0604020202020204" pitchFamily="34" charset="0"/>
              <a:buChar char="•"/>
            </a:pPr>
            <a:r>
              <a:rPr lang="de-CH" sz="600" dirty="0">
                <a:solidFill>
                  <a:schemeClr val="bg1"/>
                </a:solidFill>
              </a:rPr>
              <a:t>Kundenkontakt richtig gestalten</a:t>
            </a:r>
          </a:p>
          <a:p>
            <a:pPr marL="88900" indent="-88900">
              <a:buFont typeface="Arial" panose="020B0604020202020204" pitchFamily="34" charset="0"/>
              <a:buChar char="•"/>
            </a:pPr>
            <a:r>
              <a:rPr lang="de-CH" sz="600" dirty="0">
                <a:solidFill>
                  <a:schemeClr val="bg1"/>
                </a:solidFill>
              </a:rPr>
              <a:t>Schnittstellen im Betrieb</a:t>
            </a:r>
          </a:p>
          <a:p>
            <a:pPr marL="88900" indent="-88900">
              <a:buFont typeface="Arial" panose="020B0604020202020204" pitchFamily="34" charset="0"/>
              <a:buChar char="•"/>
            </a:pPr>
            <a:r>
              <a:rPr lang="de-CH" sz="600" dirty="0">
                <a:solidFill>
                  <a:schemeClr val="bg1"/>
                </a:solidFill>
              </a:rPr>
              <a:t>Einführung ÜK-KN 2</a:t>
            </a:r>
          </a:p>
          <a:p>
            <a:pPr marL="88900" indent="-88900">
              <a:buFont typeface="Arial" panose="020B0604020202020204" pitchFamily="34" charset="0"/>
              <a:buChar char="•"/>
            </a:pPr>
            <a:endParaRPr lang="de-CH" sz="700" dirty="0">
              <a:solidFill>
                <a:schemeClr val="bg1"/>
              </a:solidFill>
            </a:endParaRPr>
          </a:p>
        </p:txBody>
      </p:sp>
      <p:sp>
        <p:nvSpPr>
          <p:cNvPr id="27" name="Rechteck 26">
            <a:extLst>
              <a:ext uri="{FF2B5EF4-FFF2-40B4-BE49-F238E27FC236}">
                <a16:creationId xmlns:a16="http://schemas.microsoft.com/office/drawing/2014/main" id="{8D4DE6A1-3F68-4138-95F4-D2F2BCDB31B8}"/>
              </a:ext>
            </a:extLst>
          </p:cNvPr>
          <p:cNvSpPr/>
          <p:nvPr/>
        </p:nvSpPr>
        <p:spPr>
          <a:xfrm>
            <a:off x="9337221" y="1574140"/>
            <a:ext cx="1188000" cy="14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de-CH" sz="700" b="1" dirty="0">
                <a:solidFill>
                  <a:schemeClr val="bg1"/>
                </a:solidFill>
              </a:rPr>
              <a:t>ÜK 8 (Wo 04)</a:t>
            </a:r>
          </a:p>
          <a:p>
            <a:endParaRPr lang="de-CH" sz="700" b="1" dirty="0">
              <a:solidFill>
                <a:schemeClr val="bg1"/>
              </a:solidFill>
            </a:endParaRPr>
          </a:p>
          <a:p>
            <a:pPr marL="88900" indent="-88900">
              <a:buFont typeface="Arial" panose="020B0604020202020204" pitchFamily="34" charset="0"/>
              <a:buChar char="•"/>
            </a:pPr>
            <a:r>
              <a:rPr lang="de-CH" sz="600" dirty="0">
                <a:solidFill>
                  <a:schemeClr val="bg1"/>
                </a:solidFill>
              </a:rPr>
              <a:t>Standortbestimmung  Transferauftrag ÜK-KN </a:t>
            </a:r>
          </a:p>
          <a:p>
            <a:pPr marL="90488" indent="-90488">
              <a:buFont typeface="Arial" panose="020B0604020202020204" pitchFamily="34" charset="0"/>
              <a:buChar char="•"/>
            </a:pPr>
            <a:r>
              <a:rPr lang="de-CH" sz="600" dirty="0">
                <a:solidFill>
                  <a:schemeClr val="bg1"/>
                </a:solidFill>
              </a:rPr>
              <a:t>OI «Professionell digital arbeiten» </a:t>
            </a:r>
          </a:p>
          <a:p>
            <a:pPr marL="88900" indent="-88900">
              <a:buFont typeface="Arial" panose="020B0604020202020204" pitchFamily="34" charset="0"/>
              <a:buChar char="•"/>
            </a:pPr>
            <a:r>
              <a:rPr lang="de-CH" sz="600" dirty="0">
                <a:solidFill>
                  <a:schemeClr val="bg1"/>
                </a:solidFill>
              </a:rPr>
              <a:t>Digitale Anwendungen im Berufsalltag</a:t>
            </a:r>
          </a:p>
          <a:p>
            <a:pPr marL="88900" indent="-88900">
              <a:buFont typeface="Arial" panose="020B0604020202020204" pitchFamily="34" charset="0"/>
              <a:buChar char="•"/>
            </a:pPr>
            <a:r>
              <a:rPr lang="de-CH" sz="600" dirty="0">
                <a:solidFill>
                  <a:schemeClr val="bg1"/>
                </a:solidFill>
              </a:rPr>
              <a:t>Selbstreflexion und Zukunftspläne</a:t>
            </a:r>
          </a:p>
          <a:p>
            <a:pPr marL="88900" indent="-88900">
              <a:buFont typeface="Arial" panose="020B0604020202020204" pitchFamily="34" charset="0"/>
              <a:buChar char="•"/>
            </a:pPr>
            <a:r>
              <a:rPr lang="de-CH" sz="600" dirty="0">
                <a:solidFill>
                  <a:schemeClr val="bg1"/>
                </a:solidFill>
              </a:rPr>
              <a:t>Betriebliches QV</a:t>
            </a:r>
          </a:p>
          <a:p>
            <a:pPr marL="88900" indent="-88900">
              <a:buFont typeface="Arial" panose="020B0604020202020204" pitchFamily="34" charset="0"/>
              <a:buChar char="•"/>
            </a:pPr>
            <a:r>
              <a:rPr lang="de-CH" sz="600" dirty="0">
                <a:solidFill>
                  <a:schemeClr val="bg1"/>
                </a:solidFill>
              </a:rPr>
              <a:t>Abschluss</a:t>
            </a:r>
          </a:p>
        </p:txBody>
      </p:sp>
      <p:sp>
        <p:nvSpPr>
          <p:cNvPr id="31" name="Rechteck 30">
            <a:extLst>
              <a:ext uri="{FF2B5EF4-FFF2-40B4-BE49-F238E27FC236}">
                <a16:creationId xmlns:a16="http://schemas.microsoft.com/office/drawing/2014/main" id="{B3ECC365-E325-48D0-A6C7-14A0618F40C2}"/>
              </a:ext>
            </a:extLst>
          </p:cNvPr>
          <p:cNvSpPr/>
          <p:nvPr/>
        </p:nvSpPr>
        <p:spPr>
          <a:xfrm>
            <a:off x="5522334" y="3485214"/>
            <a:ext cx="1188000" cy="1332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t"/>
          <a:lstStyle/>
          <a:p>
            <a:r>
              <a:rPr lang="de-CH" sz="700" b="1" dirty="0">
                <a:solidFill>
                  <a:schemeClr val="bg1"/>
                </a:solidFill>
              </a:rPr>
              <a:t>ÜK 5 (Juli-Oktober)</a:t>
            </a:r>
          </a:p>
          <a:p>
            <a:endParaRPr lang="de-CH" sz="700" b="1" dirty="0">
              <a:solidFill>
                <a:schemeClr val="bg1"/>
              </a:solidFill>
            </a:endParaRPr>
          </a:p>
          <a:p>
            <a:pPr marL="88900" indent="-88900">
              <a:buFont typeface="Arial" panose="020B0604020202020204" pitchFamily="34" charset="0"/>
              <a:buChar char="•"/>
            </a:pPr>
            <a:r>
              <a:rPr lang="de-CH" sz="600" dirty="0">
                <a:solidFill>
                  <a:schemeClr val="bg1"/>
                </a:solidFill>
              </a:rPr>
              <a:t>Umsetzung Auftrag ÜK 5</a:t>
            </a:r>
          </a:p>
          <a:p>
            <a:pPr marL="88900" indent="-88900">
              <a:buFont typeface="Arial" panose="020B0604020202020204" pitchFamily="34" charset="0"/>
              <a:buChar char="•"/>
            </a:pPr>
            <a:endParaRPr lang="de-CH" sz="600" dirty="0">
              <a:solidFill>
                <a:schemeClr val="bg1"/>
              </a:solidFill>
            </a:endParaRPr>
          </a:p>
          <a:p>
            <a:pPr marL="88900" indent="-88900">
              <a:buFont typeface="Arial" panose="020B0604020202020204" pitchFamily="34" charset="0"/>
              <a:buChar char="•"/>
            </a:pPr>
            <a:r>
              <a:rPr lang="de-CH" sz="600" dirty="0">
                <a:solidFill>
                  <a:schemeClr val="bg1"/>
                </a:solidFill>
              </a:rPr>
              <a:t>LE «Kundenkontakte richtig gestalten»</a:t>
            </a:r>
          </a:p>
          <a:p>
            <a:pPr marL="88900" indent="-88900">
              <a:buFont typeface="Arial" panose="020B0604020202020204" pitchFamily="34" charset="0"/>
              <a:buChar char="•"/>
            </a:pPr>
            <a:endParaRPr lang="de-CH" sz="600" dirty="0">
              <a:solidFill>
                <a:schemeClr val="bg1"/>
              </a:solidFill>
            </a:endParaRPr>
          </a:p>
          <a:p>
            <a:pPr marL="88900" indent="-88900">
              <a:buFont typeface="Arial" panose="020B0604020202020204" pitchFamily="34" charset="0"/>
              <a:buChar char="•"/>
            </a:pPr>
            <a:r>
              <a:rPr lang="de-CH" sz="600" dirty="0">
                <a:solidFill>
                  <a:schemeClr val="bg1"/>
                </a:solidFill>
              </a:rPr>
              <a:t> Vorbereitung ÜK 6</a:t>
            </a:r>
          </a:p>
        </p:txBody>
      </p:sp>
      <p:sp>
        <p:nvSpPr>
          <p:cNvPr id="32" name="Rechteck 31">
            <a:extLst>
              <a:ext uri="{FF2B5EF4-FFF2-40B4-BE49-F238E27FC236}">
                <a16:creationId xmlns:a16="http://schemas.microsoft.com/office/drawing/2014/main" id="{6D333B4F-D643-4FEA-97A7-8C42A25CA2F9}"/>
              </a:ext>
            </a:extLst>
          </p:cNvPr>
          <p:cNvSpPr/>
          <p:nvPr/>
        </p:nvSpPr>
        <p:spPr>
          <a:xfrm>
            <a:off x="8388000" y="3493572"/>
            <a:ext cx="1188000" cy="1309542"/>
          </a:xfrm>
          <a:prstGeom prst="rect">
            <a:avLst/>
          </a:prstGeom>
        </p:spPr>
        <p:style>
          <a:lnRef idx="2">
            <a:schemeClr val="dk1">
              <a:shade val="50000"/>
            </a:schemeClr>
          </a:lnRef>
          <a:fillRef idx="1">
            <a:schemeClr val="dk1"/>
          </a:fillRef>
          <a:effectRef idx="0">
            <a:schemeClr val="dk1"/>
          </a:effectRef>
          <a:fontRef idx="minor">
            <a:schemeClr val="lt1"/>
          </a:fontRef>
        </p:style>
        <p:txBody>
          <a:bodyPr lIns="36000" tIns="36000" rIns="36000" bIns="36000" rtlCol="0" anchor="t"/>
          <a:lstStyle/>
          <a:p>
            <a:r>
              <a:rPr lang="de-CH" sz="700" b="1" dirty="0">
                <a:solidFill>
                  <a:schemeClr val="bg1"/>
                </a:solidFill>
              </a:rPr>
              <a:t>ÜK 7 (November-Februar)</a:t>
            </a:r>
          </a:p>
          <a:p>
            <a:endParaRPr lang="de-CH" sz="700" b="1" dirty="0">
              <a:solidFill>
                <a:schemeClr val="bg1"/>
              </a:solidFill>
            </a:endParaRPr>
          </a:p>
          <a:p>
            <a:pPr marL="88900" indent="-88900">
              <a:buFont typeface="Arial" panose="020B0604020202020204" pitchFamily="34" charset="0"/>
              <a:buChar char="•"/>
            </a:pPr>
            <a:r>
              <a:rPr lang="de-CH" sz="600" dirty="0">
                <a:solidFill>
                  <a:schemeClr val="bg1"/>
                </a:solidFill>
              </a:rPr>
              <a:t>Umsetzung Auftrag ÜK 7</a:t>
            </a:r>
          </a:p>
          <a:p>
            <a:pPr marL="88900" indent="-88900">
              <a:buFont typeface="Arial" panose="020B0604020202020204" pitchFamily="34" charset="0"/>
              <a:buChar char="•"/>
            </a:pPr>
            <a:endParaRPr lang="de-CH" sz="600" dirty="0">
              <a:solidFill>
                <a:schemeClr val="bg1"/>
              </a:solidFill>
            </a:endParaRPr>
          </a:p>
          <a:p>
            <a:pPr marL="88900" indent="-88900">
              <a:buFont typeface="Arial" panose="020B0604020202020204" pitchFamily="34" charset="0"/>
              <a:buChar char="•"/>
            </a:pPr>
            <a:r>
              <a:rPr lang="de-CH" sz="600" b="1" dirty="0">
                <a:solidFill>
                  <a:schemeClr val="bg1"/>
                </a:solidFill>
              </a:rPr>
              <a:t>OI «Professionell digital arbeiten» </a:t>
            </a:r>
          </a:p>
          <a:p>
            <a:pPr marL="88900" indent="-88900">
              <a:buFont typeface="Arial" panose="020B0604020202020204" pitchFamily="34" charset="0"/>
              <a:buChar char="•"/>
            </a:pPr>
            <a:endParaRPr lang="de-CH" sz="600" b="1" dirty="0">
              <a:solidFill>
                <a:schemeClr val="bg1"/>
              </a:solidFill>
            </a:endParaRPr>
          </a:p>
          <a:p>
            <a:pPr marL="88900" indent="-88900">
              <a:buFont typeface="Arial" panose="020B0604020202020204" pitchFamily="34" charset="0"/>
              <a:buChar char="•"/>
            </a:pPr>
            <a:r>
              <a:rPr lang="de-CH" sz="600" b="1" dirty="0">
                <a:solidFill>
                  <a:schemeClr val="bg1"/>
                </a:solidFill>
              </a:rPr>
              <a:t>Vorbereitung ÜK 8</a:t>
            </a:r>
          </a:p>
          <a:p>
            <a:r>
              <a:rPr lang="de-CH" sz="600" dirty="0">
                <a:solidFill>
                  <a:schemeClr val="bg1"/>
                </a:solidFill>
              </a:rPr>
              <a:t> </a:t>
            </a:r>
          </a:p>
          <a:p>
            <a:pPr marL="88900" indent="-88900">
              <a:buFont typeface="Arial" panose="020B0604020202020204" pitchFamily="34" charset="0"/>
              <a:buChar char="•"/>
            </a:pPr>
            <a:endParaRPr lang="de-CH" sz="600" dirty="0">
              <a:solidFill>
                <a:schemeClr val="bg1"/>
              </a:solidFill>
            </a:endParaRPr>
          </a:p>
        </p:txBody>
      </p:sp>
      <p:sp>
        <p:nvSpPr>
          <p:cNvPr id="33" name="Rechteck 32">
            <a:extLst>
              <a:ext uri="{FF2B5EF4-FFF2-40B4-BE49-F238E27FC236}">
                <a16:creationId xmlns:a16="http://schemas.microsoft.com/office/drawing/2014/main" id="{BEB2567D-E25F-4803-979D-AD8D9A002E8B}"/>
              </a:ext>
            </a:extLst>
          </p:cNvPr>
          <p:cNvSpPr/>
          <p:nvPr/>
        </p:nvSpPr>
        <p:spPr>
          <a:xfrm>
            <a:off x="2975797" y="4860000"/>
            <a:ext cx="3950104" cy="61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t"/>
          <a:lstStyle/>
          <a:p>
            <a:r>
              <a:rPr lang="de-CH" sz="700" b="1" dirty="0">
                <a:solidFill>
                  <a:schemeClr val="bg1"/>
                </a:solidFill>
              </a:rPr>
              <a:t>ÜK-KN 1: E-Test Zertifikat (40%)</a:t>
            </a:r>
          </a:p>
          <a:p>
            <a:pPr marL="88900" indent="-88900">
              <a:buFont typeface="Arial" panose="020B0604020202020204" pitchFamily="34" charset="0"/>
              <a:buChar char="•"/>
            </a:pPr>
            <a:r>
              <a:rPr lang="de-CH" sz="600" dirty="0">
                <a:solidFill>
                  <a:schemeClr val="bg1"/>
                </a:solidFill>
              </a:rPr>
              <a:t>OI «Meine Rolle als Kaufmann/Kauffrau EBA im Betrieb»</a:t>
            </a:r>
          </a:p>
          <a:p>
            <a:pPr marL="88900" indent="-88900">
              <a:buFont typeface="Arial" panose="020B0604020202020204" pitchFamily="34" charset="0"/>
              <a:buChar char="•"/>
            </a:pPr>
            <a:r>
              <a:rPr lang="de-CH" sz="600" dirty="0">
                <a:solidFill>
                  <a:schemeClr val="bg1"/>
                </a:solidFill>
              </a:rPr>
              <a:t>LE «Eigene Arbeitstechnik entwickeln»</a:t>
            </a:r>
          </a:p>
          <a:p>
            <a:pPr marL="88900" indent="-88900">
              <a:buFont typeface="Arial" panose="020B0604020202020204" pitchFamily="34" charset="0"/>
              <a:buChar char="•"/>
            </a:pPr>
            <a:r>
              <a:rPr lang="de-CH" sz="600" dirty="0">
                <a:solidFill>
                  <a:schemeClr val="bg1"/>
                </a:solidFill>
              </a:rPr>
              <a:t>LE «Arbeitsaufträge und Rückmeldungen entgegen nehmen»</a:t>
            </a:r>
          </a:p>
          <a:p>
            <a:endParaRPr lang="de-CH" sz="700" dirty="0">
              <a:solidFill>
                <a:schemeClr val="bg1"/>
              </a:solidFill>
            </a:endParaRPr>
          </a:p>
        </p:txBody>
      </p:sp>
      <p:sp>
        <p:nvSpPr>
          <p:cNvPr id="34" name="Rechteck 33">
            <a:extLst>
              <a:ext uri="{FF2B5EF4-FFF2-40B4-BE49-F238E27FC236}">
                <a16:creationId xmlns:a16="http://schemas.microsoft.com/office/drawing/2014/main" id="{62B60AC1-F976-4400-B87A-7B13441E3735}"/>
              </a:ext>
            </a:extLst>
          </p:cNvPr>
          <p:cNvSpPr/>
          <p:nvPr/>
        </p:nvSpPr>
        <p:spPr>
          <a:xfrm>
            <a:off x="2975797" y="5544000"/>
            <a:ext cx="3950104" cy="9342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t"/>
          <a:lstStyle/>
          <a:p>
            <a:r>
              <a:rPr lang="de-CH" sz="700" b="1" dirty="0">
                <a:solidFill>
                  <a:schemeClr val="bg1"/>
                </a:solidFill>
              </a:rPr>
              <a:t>ÜK-KN 1: Transferauftrag (60%)</a:t>
            </a:r>
          </a:p>
          <a:p>
            <a:endParaRPr lang="de-CH" sz="700" dirty="0">
              <a:solidFill>
                <a:schemeClr val="bg1"/>
              </a:solidFill>
            </a:endParaRPr>
          </a:p>
          <a:p>
            <a:r>
              <a:rPr lang="de-CH" sz="600" dirty="0">
                <a:solidFill>
                  <a:schemeClr val="bg1"/>
                </a:solidFill>
              </a:rPr>
              <a:t>Transferauftrag «Aufträge dienstleistungsorientiert bearbeiten</a:t>
            </a:r>
            <a:r>
              <a:rPr lang="de-CH" sz="700" dirty="0">
                <a:solidFill>
                  <a:schemeClr val="bg1"/>
                </a:solidFill>
              </a:rPr>
              <a:t>»</a:t>
            </a:r>
          </a:p>
        </p:txBody>
      </p:sp>
      <p:sp>
        <p:nvSpPr>
          <p:cNvPr id="35" name="Rechteck 34">
            <a:extLst>
              <a:ext uri="{FF2B5EF4-FFF2-40B4-BE49-F238E27FC236}">
                <a16:creationId xmlns:a16="http://schemas.microsoft.com/office/drawing/2014/main" id="{19BFC5B5-8393-4F57-9B31-AA674E3B62B4}"/>
              </a:ext>
            </a:extLst>
          </p:cNvPr>
          <p:cNvSpPr/>
          <p:nvPr/>
        </p:nvSpPr>
        <p:spPr>
          <a:xfrm>
            <a:off x="8388000" y="4860000"/>
            <a:ext cx="2474981" cy="61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t"/>
          <a:lstStyle/>
          <a:p>
            <a:r>
              <a:rPr lang="de-CH" sz="700" b="1" dirty="0">
                <a:solidFill>
                  <a:schemeClr val="bg1"/>
                </a:solidFill>
              </a:rPr>
              <a:t>ÜK-KN 2: E-Test Zertifikat (40%)</a:t>
            </a:r>
          </a:p>
          <a:p>
            <a:pPr marL="87313" indent="-87313">
              <a:buFont typeface="Arial" panose="020B0604020202020204" pitchFamily="34" charset="0"/>
              <a:buChar char="•"/>
            </a:pPr>
            <a:r>
              <a:rPr lang="fr-FR" sz="600" dirty="0">
                <a:solidFill>
                  <a:schemeClr val="bg1"/>
                </a:solidFill>
              </a:rPr>
              <a:t>LE «</a:t>
            </a:r>
            <a:r>
              <a:rPr lang="fr-FR" sz="600" dirty="0" err="1">
                <a:solidFill>
                  <a:schemeClr val="bg1"/>
                </a:solidFill>
              </a:rPr>
              <a:t>Wertschätzend</a:t>
            </a:r>
            <a:r>
              <a:rPr lang="fr-FR" sz="600" dirty="0">
                <a:solidFill>
                  <a:schemeClr val="bg1"/>
                </a:solidFill>
              </a:rPr>
              <a:t> </a:t>
            </a:r>
            <a:r>
              <a:rPr lang="fr-FR" sz="600" dirty="0" err="1">
                <a:solidFill>
                  <a:schemeClr val="bg1"/>
                </a:solidFill>
              </a:rPr>
              <a:t>kommunizieren</a:t>
            </a:r>
            <a:r>
              <a:rPr lang="fr-FR" sz="600" dirty="0">
                <a:solidFill>
                  <a:schemeClr val="bg1"/>
                </a:solidFill>
              </a:rPr>
              <a:t>»</a:t>
            </a:r>
          </a:p>
          <a:p>
            <a:pPr marL="87313" indent="-87313">
              <a:buFont typeface="Arial" panose="020B0604020202020204" pitchFamily="34" charset="0"/>
              <a:buChar char="•"/>
            </a:pPr>
            <a:r>
              <a:rPr lang="fr-FR" sz="600" dirty="0">
                <a:solidFill>
                  <a:schemeClr val="bg1"/>
                </a:solidFill>
              </a:rPr>
              <a:t>LE «</a:t>
            </a:r>
            <a:r>
              <a:rPr lang="fr-FR" sz="600" dirty="0" err="1">
                <a:solidFill>
                  <a:schemeClr val="bg1"/>
                </a:solidFill>
              </a:rPr>
              <a:t>Kundenkontakt</a:t>
            </a:r>
            <a:r>
              <a:rPr lang="fr-FR" sz="600" dirty="0">
                <a:solidFill>
                  <a:schemeClr val="bg1"/>
                </a:solidFill>
              </a:rPr>
              <a:t> </a:t>
            </a:r>
            <a:r>
              <a:rPr lang="fr-FR" sz="600" dirty="0" err="1">
                <a:solidFill>
                  <a:schemeClr val="bg1"/>
                </a:solidFill>
              </a:rPr>
              <a:t>richtig</a:t>
            </a:r>
            <a:r>
              <a:rPr lang="fr-FR" sz="600" dirty="0">
                <a:solidFill>
                  <a:schemeClr val="bg1"/>
                </a:solidFill>
              </a:rPr>
              <a:t> </a:t>
            </a:r>
            <a:r>
              <a:rPr lang="fr-FR" sz="600" dirty="0" err="1">
                <a:solidFill>
                  <a:schemeClr val="bg1"/>
                </a:solidFill>
              </a:rPr>
              <a:t>gestalten</a:t>
            </a:r>
            <a:r>
              <a:rPr lang="fr-FR" sz="600" dirty="0">
                <a:solidFill>
                  <a:schemeClr val="bg1"/>
                </a:solidFill>
              </a:rPr>
              <a:t>»</a:t>
            </a:r>
          </a:p>
          <a:p>
            <a:pPr marL="87313" indent="-87313">
              <a:buFont typeface="Arial" panose="020B0604020202020204" pitchFamily="34" charset="0"/>
              <a:buChar char="•"/>
            </a:pPr>
            <a:r>
              <a:rPr lang="fr-FR" sz="600" dirty="0">
                <a:solidFill>
                  <a:schemeClr val="bg1"/>
                </a:solidFill>
              </a:rPr>
              <a:t>OI «</a:t>
            </a:r>
            <a:r>
              <a:rPr lang="fr-FR" sz="600" dirty="0" err="1">
                <a:solidFill>
                  <a:schemeClr val="bg1"/>
                </a:solidFill>
              </a:rPr>
              <a:t>Professionell</a:t>
            </a:r>
            <a:r>
              <a:rPr lang="fr-FR" sz="600" dirty="0">
                <a:solidFill>
                  <a:schemeClr val="bg1"/>
                </a:solidFill>
              </a:rPr>
              <a:t> digital </a:t>
            </a:r>
            <a:r>
              <a:rPr lang="fr-FR" sz="600" dirty="0" err="1">
                <a:solidFill>
                  <a:schemeClr val="bg1"/>
                </a:solidFill>
              </a:rPr>
              <a:t>arbeiten</a:t>
            </a:r>
            <a:r>
              <a:rPr lang="fr-FR" sz="600" dirty="0">
                <a:solidFill>
                  <a:schemeClr val="bg1"/>
                </a:solidFill>
              </a:rPr>
              <a:t>»</a:t>
            </a:r>
            <a:endParaRPr lang="de-CH" sz="600" dirty="0">
              <a:solidFill>
                <a:schemeClr val="bg1"/>
              </a:solidFill>
            </a:endParaRPr>
          </a:p>
        </p:txBody>
      </p:sp>
      <p:sp>
        <p:nvSpPr>
          <p:cNvPr id="36" name="Rechteck 35">
            <a:extLst>
              <a:ext uri="{FF2B5EF4-FFF2-40B4-BE49-F238E27FC236}">
                <a16:creationId xmlns:a16="http://schemas.microsoft.com/office/drawing/2014/main" id="{CC3EF9AA-9CDB-4CF0-99EF-AD2AFED4D448}"/>
              </a:ext>
            </a:extLst>
          </p:cNvPr>
          <p:cNvSpPr/>
          <p:nvPr/>
        </p:nvSpPr>
        <p:spPr>
          <a:xfrm>
            <a:off x="8388000" y="5544000"/>
            <a:ext cx="2476800" cy="9342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t"/>
          <a:lstStyle/>
          <a:p>
            <a:r>
              <a:rPr lang="de-CH" sz="700" b="1" dirty="0">
                <a:solidFill>
                  <a:schemeClr val="bg1"/>
                </a:solidFill>
              </a:rPr>
              <a:t>ÜK-KN 2 (60%)</a:t>
            </a:r>
          </a:p>
          <a:p>
            <a:endParaRPr lang="de-CH" sz="700" dirty="0">
              <a:solidFill>
                <a:schemeClr val="bg1"/>
              </a:solidFill>
            </a:endParaRPr>
          </a:p>
          <a:p>
            <a:r>
              <a:rPr lang="de-CH" sz="600" dirty="0">
                <a:solidFill>
                  <a:schemeClr val="bg1"/>
                </a:solidFill>
              </a:rPr>
              <a:t>Transferauftrag «Mit internen und externen Anspruchsgruppen interagieren»</a:t>
            </a:r>
          </a:p>
        </p:txBody>
      </p:sp>
      <p:sp>
        <p:nvSpPr>
          <p:cNvPr id="22" name="Stern: 5 Zacken 21">
            <a:extLst>
              <a:ext uri="{FF2B5EF4-FFF2-40B4-BE49-F238E27FC236}">
                <a16:creationId xmlns:a16="http://schemas.microsoft.com/office/drawing/2014/main" id="{6C46E694-4D7A-4558-B51D-91B4AC46617C}"/>
              </a:ext>
            </a:extLst>
          </p:cNvPr>
          <p:cNvSpPr/>
          <p:nvPr/>
        </p:nvSpPr>
        <p:spPr>
          <a:xfrm>
            <a:off x="1706035" y="6545612"/>
            <a:ext cx="290880" cy="257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dirty="0">
                <a:solidFill>
                  <a:schemeClr val="bg1"/>
                </a:solidFill>
              </a:rPr>
              <a:t>1</a:t>
            </a:r>
          </a:p>
        </p:txBody>
      </p:sp>
      <p:sp>
        <p:nvSpPr>
          <p:cNvPr id="23" name="Stern: 5 Zacken 22">
            <a:extLst>
              <a:ext uri="{FF2B5EF4-FFF2-40B4-BE49-F238E27FC236}">
                <a16:creationId xmlns:a16="http://schemas.microsoft.com/office/drawing/2014/main" id="{B398E90D-CD3B-42EF-95E2-5FC998F764F7}"/>
              </a:ext>
            </a:extLst>
          </p:cNvPr>
          <p:cNvSpPr/>
          <p:nvPr/>
        </p:nvSpPr>
        <p:spPr>
          <a:xfrm>
            <a:off x="7327660" y="6551074"/>
            <a:ext cx="290880" cy="257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dirty="0">
                <a:solidFill>
                  <a:schemeClr val="bg1"/>
                </a:solidFill>
              </a:rPr>
              <a:t>2</a:t>
            </a:r>
          </a:p>
        </p:txBody>
      </p:sp>
      <p:sp>
        <p:nvSpPr>
          <p:cNvPr id="24" name="Textfeld 23">
            <a:extLst>
              <a:ext uri="{FF2B5EF4-FFF2-40B4-BE49-F238E27FC236}">
                <a16:creationId xmlns:a16="http://schemas.microsoft.com/office/drawing/2014/main" id="{FDC47A98-3F0C-4CC7-9A6A-997D5B8BE616}"/>
              </a:ext>
            </a:extLst>
          </p:cNvPr>
          <p:cNvSpPr txBox="1"/>
          <p:nvPr/>
        </p:nvSpPr>
        <p:spPr>
          <a:xfrm>
            <a:off x="1996915" y="6571476"/>
            <a:ext cx="4821980" cy="215444"/>
          </a:xfrm>
          <a:prstGeom prst="rect">
            <a:avLst/>
          </a:prstGeom>
          <a:noFill/>
        </p:spPr>
        <p:txBody>
          <a:bodyPr wrap="square" rtlCol="0">
            <a:spAutoFit/>
          </a:bodyPr>
          <a:lstStyle/>
          <a:p>
            <a:r>
              <a:rPr lang="de-CH" sz="800" dirty="0">
                <a:solidFill>
                  <a:srgbClr val="000000"/>
                </a:solidFill>
              </a:rPr>
              <a:t>Einreichung nach ÜK 4 / Bewertung und Noteneingabe bis spätestens 15. August des 2. Lehrjahres</a:t>
            </a:r>
          </a:p>
        </p:txBody>
      </p:sp>
      <p:sp>
        <p:nvSpPr>
          <p:cNvPr id="28" name="Textfeld 27">
            <a:extLst>
              <a:ext uri="{FF2B5EF4-FFF2-40B4-BE49-F238E27FC236}">
                <a16:creationId xmlns:a16="http://schemas.microsoft.com/office/drawing/2014/main" id="{66873857-14C9-4B66-B1CA-DF34DFF06FF4}"/>
              </a:ext>
            </a:extLst>
          </p:cNvPr>
          <p:cNvSpPr txBox="1"/>
          <p:nvPr/>
        </p:nvSpPr>
        <p:spPr>
          <a:xfrm>
            <a:off x="7618540" y="6571476"/>
            <a:ext cx="4416706" cy="215444"/>
          </a:xfrm>
          <a:prstGeom prst="rect">
            <a:avLst/>
          </a:prstGeom>
          <a:noFill/>
        </p:spPr>
        <p:txBody>
          <a:bodyPr wrap="square" rtlCol="0">
            <a:spAutoFit/>
          </a:bodyPr>
          <a:lstStyle/>
          <a:p>
            <a:r>
              <a:rPr lang="de-CH" sz="800" dirty="0">
                <a:solidFill>
                  <a:srgbClr val="000000"/>
                </a:solidFill>
              </a:rPr>
              <a:t>Einreichung bis ÜK 8 / Bewertung und Noteingabe bis spätestens 15. Mai des 2. Lehrjahres</a:t>
            </a:r>
          </a:p>
        </p:txBody>
      </p:sp>
      <p:sp>
        <p:nvSpPr>
          <p:cNvPr id="29" name="Stern: 5 Zacken 28">
            <a:extLst>
              <a:ext uri="{FF2B5EF4-FFF2-40B4-BE49-F238E27FC236}">
                <a16:creationId xmlns:a16="http://schemas.microsoft.com/office/drawing/2014/main" id="{386C88A8-EDF5-420B-A7C5-E4464916E0CE}"/>
              </a:ext>
            </a:extLst>
          </p:cNvPr>
          <p:cNvSpPr/>
          <p:nvPr/>
        </p:nvSpPr>
        <p:spPr>
          <a:xfrm>
            <a:off x="6701963" y="4817214"/>
            <a:ext cx="290880" cy="257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dirty="0">
                <a:solidFill>
                  <a:schemeClr val="bg1"/>
                </a:solidFill>
              </a:rPr>
              <a:t>1</a:t>
            </a:r>
          </a:p>
        </p:txBody>
      </p:sp>
      <p:sp>
        <p:nvSpPr>
          <p:cNvPr id="30" name="Stern: 5 Zacken 29">
            <a:extLst>
              <a:ext uri="{FF2B5EF4-FFF2-40B4-BE49-F238E27FC236}">
                <a16:creationId xmlns:a16="http://schemas.microsoft.com/office/drawing/2014/main" id="{8FBA38E7-049D-42C1-8A62-B0B5C8C5D095}"/>
              </a:ext>
            </a:extLst>
          </p:cNvPr>
          <p:cNvSpPr/>
          <p:nvPr/>
        </p:nvSpPr>
        <p:spPr>
          <a:xfrm>
            <a:off x="6695321" y="5494685"/>
            <a:ext cx="290880" cy="257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dirty="0">
                <a:solidFill>
                  <a:schemeClr val="bg1"/>
                </a:solidFill>
              </a:rPr>
              <a:t>1</a:t>
            </a:r>
          </a:p>
        </p:txBody>
      </p:sp>
      <p:sp>
        <p:nvSpPr>
          <p:cNvPr id="37" name="Stern: 5 Zacken 36">
            <a:extLst>
              <a:ext uri="{FF2B5EF4-FFF2-40B4-BE49-F238E27FC236}">
                <a16:creationId xmlns:a16="http://schemas.microsoft.com/office/drawing/2014/main" id="{89EEDFCD-05B5-493B-A623-721DB8B71A9C}"/>
              </a:ext>
            </a:extLst>
          </p:cNvPr>
          <p:cNvSpPr/>
          <p:nvPr/>
        </p:nvSpPr>
        <p:spPr>
          <a:xfrm>
            <a:off x="10636016" y="4817214"/>
            <a:ext cx="290880" cy="257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dirty="0">
                <a:solidFill>
                  <a:schemeClr val="bg1"/>
                </a:solidFill>
              </a:rPr>
              <a:t>2</a:t>
            </a:r>
          </a:p>
        </p:txBody>
      </p:sp>
      <p:sp>
        <p:nvSpPr>
          <p:cNvPr id="38" name="Stern: 5 Zacken 37">
            <a:extLst>
              <a:ext uri="{FF2B5EF4-FFF2-40B4-BE49-F238E27FC236}">
                <a16:creationId xmlns:a16="http://schemas.microsoft.com/office/drawing/2014/main" id="{69578E15-8F17-49FC-895D-D93680266953}"/>
              </a:ext>
            </a:extLst>
          </p:cNvPr>
          <p:cNvSpPr/>
          <p:nvPr/>
        </p:nvSpPr>
        <p:spPr>
          <a:xfrm>
            <a:off x="10634220" y="5494685"/>
            <a:ext cx="290880" cy="257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 dirty="0">
                <a:solidFill>
                  <a:schemeClr val="bg1"/>
                </a:solidFill>
              </a:rPr>
              <a:t>2</a:t>
            </a:r>
          </a:p>
        </p:txBody>
      </p:sp>
      <p:sp>
        <p:nvSpPr>
          <p:cNvPr id="7" name="Rechteck 6">
            <a:extLst>
              <a:ext uri="{FF2B5EF4-FFF2-40B4-BE49-F238E27FC236}">
                <a16:creationId xmlns:a16="http://schemas.microsoft.com/office/drawing/2014/main" id="{16140D5B-F342-4E34-97D6-BF96CABD93BF}"/>
              </a:ext>
            </a:extLst>
          </p:cNvPr>
          <p:cNvSpPr/>
          <p:nvPr/>
        </p:nvSpPr>
        <p:spPr>
          <a:xfrm>
            <a:off x="720000" y="3069491"/>
            <a:ext cx="886478"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950" b="1" dirty="0">
                <a:solidFill>
                  <a:schemeClr val="bg1"/>
                </a:solidFill>
              </a:rPr>
              <a:t>Vor- / Nach- </a:t>
            </a:r>
            <a:br>
              <a:rPr lang="de-CH" sz="950" b="1" dirty="0">
                <a:solidFill>
                  <a:schemeClr val="bg1"/>
                </a:solidFill>
              </a:rPr>
            </a:br>
            <a:r>
              <a:rPr lang="de-CH" sz="950" b="1" dirty="0">
                <a:solidFill>
                  <a:schemeClr val="bg1"/>
                </a:solidFill>
              </a:rPr>
              <a:t>bearbeitung</a:t>
            </a:r>
          </a:p>
        </p:txBody>
      </p:sp>
      <p:sp>
        <p:nvSpPr>
          <p:cNvPr id="39" name="Rechteck 38">
            <a:extLst>
              <a:ext uri="{FF2B5EF4-FFF2-40B4-BE49-F238E27FC236}">
                <a16:creationId xmlns:a16="http://schemas.microsoft.com/office/drawing/2014/main" id="{78251AA2-0BA5-42CB-93C5-17A0E84405C7}"/>
              </a:ext>
            </a:extLst>
          </p:cNvPr>
          <p:cNvSpPr/>
          <p:nvPr/>
        </p:nvSpPr>
        <p:spPr>
          <a:xfrm>
            <a:off x="1713594" y="3075936"/>
            <a:ext cx="1188000"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t"/>
          <a:lstStyle/>
          <a:p>
            <a:pPr marL="90488" indent="-90488">
              <a:buFont typeface="Arial" panose="020B0604020202020204" pitchFamily="34" charset="0"/>
              <a:buChar char="•"/>
            </a:pPr>
            <a:r>
              <a:rPr lang="de-CH" sz="600" dirty="0">
                <a:solidFill>
                  <a:schemeClr val="bg1"/>
                </a:solidFill>
              </a:rPr>
              <a:t>Nachbearbeitung ÜK 1</a:t>
            </a:r>
          </a:p>
          <a:p>
            <a:pPr marL="90488" indent="-90488">
              <a:buFont typeface="Arial" panose="020B0604020202020204" pitchFamily="34" charset="0"/>
              <a:buChar char="•"/>
            </a:pPr>
            <a:r>
              <a:rPr lang="de-CH" sz="600" dirty="0">
                <a:solidFill>
                  <a:schemeClr val="bg1"/>
                </a:solidFill>
              </a:rPr>
              <a:t>Vorbereitung ÜK 2</a:t>
            </a:r>
          </a:p>
        </p:txBody>
      </p:sp>
      <p:sp>
        <p:nvSpPr>
          <p:cNvPr id="41" name="Rechteck 40">
            <a:extLst>
              <a:ext uri="{FF2B5EF4-FFF2-40B4-BE49-F238E27FC236}">
                <a16:creationId xmlns:a16="http://schemas.microsoft.com/office/drawing/2014/main" id="{65505A0F-6F24-4C27-89CC-F6D1F8BB9B63}"/>
              </a:ext>
            </a:extLst>
          </p:cNvPr>
          <p:cNvSpPr/>
          <p:nvPr/>
        </p:nvSpPr>
        <p:spPr>
          <a:xfrm>
            <a:off x="2975797" y="3067942"/>
            <a:ext cx="1188000"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t"/>
          <a:lstStyle/>
          <a:p>
            <a:pPr marL="90488" indent="-90488">
              <a:buFont typeface="Arial" panose="020B0604020202020204" pitchFamily="34" charset="0"/>
              <a:buChar char="•"/>
            </a:pPr>
            <a:r>
              <a:rPr lang="de-CH" sz="600" dirty="0">
                <a:solidFill>
                  <a:schemeClr val="bg1"/>
                </a:solidFill>
              </a:rPr>
              <a:t>Nachbearbeitung ÜK 2</a:t>
            </a:r>
          </a:p>
          <a:p>
            <a:pPr marL="90488" indent="-90488">
              <a:buFont typeface="Arial" panose="020B0604020202020204" pitchFamily="34" charset="0"/>
              <a:buChar char="•"/>
            </a:pPr>
            <a:r>
              <a:rPr lang="de-CH" sz="600" dirty="0">
                <a:solidFill>
                  <a:schemeClr val="bg1"/>
                </a:solidFill>
              </a:rPr>
              <a:t>Vorbereitung ÜK 3</a:t>
            </a:r>
          </a:p>
          <a:p>
            <a:pPr marL="90488" indent="-90488">
              <a:buFont typeface="Arial" panose="020B0604020202020204" pitchFamily="34" charset="0"/>
              <a:buChar char="•"/>
            </a:pPr>
            <a:r>
              <a:rPr lang="de-CH" sz="600" dirty="0">
                <a:solidFill>
                  <a:schemeClr val="bg1"/>
                </a:solidFill>
              </a:rPr>
              <a:t>Transferauftrag 1		</a:t>
            </a:r>
          </a:p>
        </p:txBody>
      </p:sp>
      <p:sp>
        <p:nvSpPr>
          <p:cNvPr id="42" name="Rechteck 41">
            <a:extLst>
              <a:ext uri="{FF2B5EF4-FFF2-40B4-BE49-F238E27FC236}">
                <a16:creationId xmlns:a16="http://schemas.microsoft.com/office/drawing/2014/main" id="{BC629153-845D-4FBA-BE95-B9C0A36EF170}"/>
              </a:ext>
            </a:extLst>
          </p:cNvPr>
          <p:cNvSpPr/>
          <p:nvPr/>
        </p:nvSpPr>
        <p:spPr>
          <a:xfrm>
            <a:off x="4262779" y="3067943"/>
            <a:ext cx="1188000"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t"/>
          <a:lstStyle/>
          <a:p>
            <a:pPr marL="90488" indent="-90488">
              <a:buFont typeface="Arial" panose="020B0604020202020204" pitchFamily="34" charset="0"/>
              <a:buChar char="•"/>
            </a:pPr>
            <a:r>
              <a:rPr lang="de-CH" sz="600" dirty="0">
                <a:solidFill>
                  <a:schemeClr val="bg1"/>
                </a:solidFill>
              </a:rPr>
              <a:t>Nachbearbeitung ÜK 3</a:t>
            </a:r>
          </a:p>
          <a:p>
            <a:pPr marL="90488" indent="-90488">
              <a:buFont typeface="Arial" panose="020B0604020202020204" pitchFamily="34" charset="0"/>
              <a:buChar char="•"/>
            </a:pPr>
            <a:r>
              <a:rPr lang="de-CH" sz="600" dirty="0">
                <a:solidFill>
                  <a:schemeClr val="bg1"/>
                </a:solidFill>
              </a:rPr>
              <a:t>Vorbereitung ÜK 4</a:t>
            </a:r>
          </a:p>
          <a:p>
            <a:pPr marL="90488" indent="-90488">
              <a:buFont typeface="Arial" panose="020B0604020202020204" pitchFamily="34" charset="0"/>
              <a:buChar char="•"/>
            </a:pPr>
            <a:r>
              <a:rPr lang="de-CH" sz="600" dirty="0">
                <a:solidFill>
                  <a:schemeClr val="bg1"/>
                </a:solidFill>
              </a:rPr>
              <a:t>Transferauftrag 1</a:t>
            </a:r>
          </a:p>
          <a:p>
            <a:endParaRPr lang="de-CH" sz="600" dirty="0">
              <a:solidFill>
                <a:schemeClr val="bg1"/>
              </a:solidFill>
            </a:endParaRPr>
          </a:p>
        </p:txBody>
      </p:sp>
      <p:sp>
        <p:nvSpPr>
          <p:cNvPr id="40" name="Rechteck 39">
            <a:extLst>
              <a:ext uri="{FF2B5EF4-FFF2-40B4-BE49-F238E27FC236}">
                <a16:creationId xmlns:a16="http://schemas.microsoft.com/office/drawing/2014/main" id="{6B5F3E3E-77FD-4F82-9F46-90C9BBC025B1}"/>
              </a:ext>
            </a:extLst>
          </p:cNvPr>
          <p:cNvSpPr/>
          <p:nvPr/>
        </p:nvSpPr>
        <p:spPr>
          <a:xfrm>
            <a:off x="5522334" y="3075936"/>
            <a:ext cx="1188000"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t"/>
          <a:lstStyle/>
          <a:p>
            <a:pPr marL="90488" indent="-90488">
              <a:buFont typeface="Arial" panose="020B0604020202020204" pitchFamily="34" charset="0"/>
              <a:buChar char="•"/>
            </a:pPr>
            <a:r>
              <a:rPr lang="de-CH" sz="600" dirty="0">
                <a:solidFill>
                  <a:schemeClr val="bg1"/>
                </a:solidFill>
              </a:rPr>
              <a:t>Nachbearbeitung ÜK 4</a:t>
            </a:r>
          </a:p>
          <a:p>
            <a:pPr marL="90488" indent="-90488">
              <a:buFont typeface="Arial" panose="020B0604020202020204" pitchFamily="34" charset="0"/>
              <a:buChar char="•"/>
            </a:pPr>
            <a:r>
              <a:rPr lang="de-CH" sz="600" dirty="0">
                <a:solidFill>
                  <a:schemeClr val="bg1"/>
                </a:solidFill>
              </a:rPr>
              <a:t>Auftrag  ÜK 5</a:t>
            </a:r>
          </a:p>
          <a:p>
            <a:pPr marL="90488" indent="-90488">
              <a:buFont typeface="Arial" panose="020B0604020202020204" pitchFamily="34" charset="0"/>
              <a:buChar char="•"/>
            </a:pPr>
            <a:r>
              <a:rPr lang="de-CH" sz="600" dirty="0">
                <a:solidFill>
                  <a:schemeClr val="bg1"/>
                </a:solidFill>
              </a:rPr>
              <a:t>Transferauftrag 1</a:t>
            </a:r>
          </a:p>
        </p:txBody>
      </p:sp>
      <p:sp>
        <p:nvSpPr>
          <p:cNvPr id="43" name="Rechteck 42">
            <a:extLst>
              <a:ext uri="{FF2B5EF4-FFF2-40B4-BE49-F238E27FC236}">
                <a16:creationId xmlns:a16="http://schemas.microsoft.com/office/drawing/2014/main" id="{35A59CEA-3675-471B-B031-323C7126A776}"/>
              </a:ext>
            </a:extLst>
          </p:cNvPr>
          <p:cNvSpPr/>
          <p:nvPr/>
        </p:nvSpPr>
        <p:spPr>
          <a:xfrm>
            <a:off x="7774193" y="3076122"/>
            <a:ext cx="1188000"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t"/>
          <a:lstStyle/>
          <a:p>
            <a:pPr marL="90488" indent="-90488">
              <a:buFont typeface="Arial" panose="020B0604020202020204" pitchFamily="34" charset="0"/>
              <a:buChar char="•"/>
            </a:pPr>
            <a:r>
              <a:rPr lang="de-CH" sz="600" dirty="0">
                <a:solidFill>
                  <a:schemeClr val="bg1"/>
                </a:solidFill>
              </a:rPr>
              <a:t>Nachbearbeitung ÜK 6 </a:t>
            </a:r>
          </a:p>
          <a:p>
            <a:pPr marL="90488" indent="-90488">
              <a:buFont typeface="Arial" panose="020B0604020202020204" pitchFamily="34" charset="0"/>
              <a:buChar char="•"/>
            </a:pPr>
            <a:r>
              <a:rPr lang="de-CH" sz="600" dirty="0">
                <a:solidFill>
                  <a:schemeClr val="bg1"/>
                </a:solidFill>
              </a:rPr>
              <a:t>Auftrag ÜK 7</a:t>
            </a:r>
          </a:p>
          <a:p>
            <a:pPr marL="90488" indent="-90488">
              <a:buFont typeface="Arial" panose="020B0604020202020204" pitchFamily="34" charset="0"/>
              <a:buChar char="•"/>
            </a:pPr>
            <a:r>
              <a:rPr lang="de-CH" sz="600" dirty="0">
                <a:solidFill>
                  <a:schemeClr val="bg1"/>
                </a:solidFill>
              </a:rPr>
              <a:t>Transferauftrag 2</a:t>
            </a:r>
          </a:p>
        </p:txBody>
      </p:sp>
      <p:sp>
        <p:nvSpPr>
          <p:cNvPr id="44" name="Rechteck 43">
            <a:extLst>
              <a:ext uri="{FF2B5EF4-FFF2-40B4-BE49-F238E27FC236}">
                <a16:creationId xmlns:a16="http://schemas.microsoft.com/office/drawing/2014/main" id="{242271E0-3935-4941-B79D-11372C070AF4}"/>
              </a:ext>
            </a:extLst>
          </p:cNvPr>
          <p:cNvSpPr/>
          <p:nvPr/>
        </p:nvSpPr>
        <p:spPr>
          <a:xfrm>
            <a:off x="9331134" y="3067942"/>
            <a:ext cx="1188000"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t"/>
          <a:lstStyle/>
          <a:p>
            <a:pPr marL="90488" indent="-90488">
              <a:buFont typeface="Arial" panose="020B0604020202020204" pitchFamily="34" charset="0"/>
              <a:buChar char="•"/>
            </a:pPr>
            <a:r>
              <a:rPr lang="de-CH" sz="600" dirty="0">
                <a:solidFill>
                  <a:schemeClr val="bg1"/>
                </a:solidFill>
              </a:rPr>
              <a:t>Transferauftrag 2</a:t>
            </a:r>
          </a:p>
        </p:txBody>
      </p:sp>
    </p:spTree>
    <p:extLst>
      <p:ext uri="{BB962C8B-B14F-4D97-AF65-F5344CB8AC3E}">
        <p14:creationId xmlns:p14="http://schemas.microsoft.com/office/powerpoint/2010/main" val="113595304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4219D-2A88-4147-8136-DA674DCA4706}"/>
              </a:ext>
            </a:extLst>
          </p:cNvPr>
          <p:cNvSpPr>
            <a:spLocks noGrp="1"/>
          </p:cNvSpPr>
          <p:nvPr>
            <p:ph type="title"/>
          </p:nvPr>
        </p:nvSpPr>
        <p:spPr/>
        <p:txBody>
          <a:bodyPr/>
          <a:lstStyle/>
          <a:p>
            <a:r>
              <a:rPr lang="de-CH"/>
              <a:t>Übersicht Handlungskompetenzen Kauffrau/Kaufmann EBA</a:t>
            </a:r>
          </a:p>
        </p:txBody>
      </p:sp>
      <p:graphicFrame>
        <p:nvGraphicFramePr>
          <p:cNvPr id="5" name="Tabelle 5">
            <a:extLst>
              <a:ext uri="{FF2B5EF4-FFF2-40B4-BE49-F238E27FC236}">
                <a16:creationId xmlns:a16="http://schemas.microsoft.com/office/drawing/2014/main" id="{28C365F2-7856-4962-A8A4-6285620A5D3A}"/>
              </a:ext>
            </a:extLst>
          </p:cNvPr>
          <p:cNvGraphicFramePr>
            <a:graphicFrameLocks noGrp="1"/>
          </p:cNvGraphicFramePr>
          <p:nvPr>
            <p:ph sz="quarter" idx="13"/>
            <p:extLst>
              <p:ext uri="{D42A27DB-BD31-4B8C-83A1-F6EECF244321}">
                <p14:modId xmlns:p14="http://schemas.microsoft.com/office/powerpoint/2010/main" val="2461723032"/>
              </p:ext>
            </p:extLst>
          </p:nvPr>
        </p:nvGraphicFramePr>
        <p:xfrm>
          <a:off x="720725" y="1223963"/>
          <a:ext cx="11112497" cy="4559640"/>
        </p:xfrm>
        <a:graphic>
          <a:graphicData uri="http://schemas.openxmlformats.org/drawingml/2006/table">
            <a:tbl>
              <a:tblPr firstRow="1" bandRow="1">
                <a:tableStyleId>{93296810-A885-4BE3-A3E7-6D5BEEA58F35}</a:tableStyleId>
              </a:tblPr>
              <a:tblGrid>
                <a:gridCol w="209713">
                  <a:extLst>
                    <a:ext uri="{9D8B030D-6E8A-4147-A177-3AD203B41FA5}">
                      <a16:colId xmlns:a16="http://schemas.microsoft.com/office/drawing/2014/main" val="1378759307"/>
                    </a:ext>
                  </a:extLst>
                </a:gridCol>
                <a:gridCol w="1993623">
                  <a:extLst>
                    <a:ext uri="{9D8B030D-6E8A-4147-A177-3AD203B41FA5}">
                      <a16:colId xmlns:a16="http://schemas.microsoft.com/office/drawing/2014/main" val="2580181904"/>
                    </a:ext>
                  </a:extLst>
                </a:gridCol>
                <a:gridCol w="209713">
                  <a:extLst>
                    <a:ext uri="{9D8B030D-6E8A-4147-A177-3AD203B41FA5}">
                      <a16:colId xmlns:a16="http://schemas.microsoft.com/office/drawing/2014/main" val="847844139"/>
                    </a:ext>
                  </a:extLst>
                </a:gridCol>
                <a:gridCol w="2174862">
                  <a:extLst>
                    <a:ext uri="{9D8B030D-6E8A-4147-A177-3AD203B41FA5}">
                      <a16:colId xmlns:a16="http://schemas.microsoft.com/office/drawing/2014/main" val="3628923376"/>
                    </a:ext>
                  </a:extLst>
                </a:gridCol>
                <a:gridCol w="2174862">
                  <a:extLst>
                    <a:ext uri="{9D8B030D-6E8A-4147-A177-3AD203B41FA5}">
                      <a16:colId xmlns:a16="http://schemas.microsoft.com/office/drawing/2014/main" val="2184606412"/>
                    </a:ext>
                  </a:extLst>
                </a:gridCol>
                <a:gridCol w="2174862">
                  <a:extLst>
                    <a:ext uri="{9D8B030D-6E8A-4147-A177-3AD203B41FA5}">
                      <a16:colId xmlns:a16="http://schemas.microsoft.com/office/drawing/2014/main" val="2743888381"/>
                    </a:ext>
                  </a:extLst>
                </a:gridCol>
                <a:gridCol w="2174862">
                  <a:extLst>
                    <a:ext uri="{9D8B030D-6E8A-4147-A177-3AD203B41FA5}">
                      <a16:colId xmlns:a16="http://schemas.microsoft.com/office/drawing/2014/main" val="3554791741"/>
                    </a:ext>
                  </a:extLst>
                </a:gridCol>
              </a:tblGrid>
              <a:tr h="180000">
                <a:tc gridSpan="2">
                  <a:txBody>
                    <a:bodyPr/>
                    <a:lstStyle/>
                    <a:p>
                      <a:r>
                        <a:rPr lang="de-CH" sz="1100"/>
                        <a:t>Handlungskompetenzbereiche</a:t>
                      </a:r>
                    </a:p>
                  </a:txBody>
                  <a:tcPr marL="36000" marR="36000" marT="36000" marB="36000"/>
                </a:tc>
                <a:tc hMerge="1">
                  <a:txBody>
                    <a:bodyPr/>
                    <a:lstStyle/>
                    <a:p>
                      <a:endParaRPr lang="de-CH" sz="1200"/>
                    </a:p>
                  </a:txBody>
                  <a:tcPr/>
                </a:tc>
                <a:tc>
                  <a:txBody>
                    <a:bodyPr/>
                    <a:lstStyle/>
                    <a:p>
                      <a:endParaRPr lang="de-CH" sz="1100"/>
                    </a:p>
                  </a:txBody>
                  <a:tcPr marL="36000" marR="36000" marT="36000" marB="36000">
                    <a:solidFill>
                      <a:schemeClr val="bg1"/>
                    </a:solidFill>
                  </a:tcPr>
                </a:tc>
                <a:tc gridSpan="4">
                  <a:txBody>
                    <a:bodyPr/>
                    <a:lstStyle/>
                    <a:p>
                      <a:r>
                        <a:rPr lang="de-CH" sz="1100"/>
                        <a:t>Handlungskompetenzen</a:t>
                      </a:r>
                    </a:p>
                  </a:txBody>
                  <a:tcPr marL="36000" marR="36000" marT="36000" marB="36000">
                    <a:solidFill>
                      <a:schemeClr val="accent5"/>
                    </a:solidFill>
                  </a:tcPr>
                </a:tc>
                <a:tc hMerge="1">
                  <a:txBody>
                    <a:bodyPr/>
                    <a:lstStyle/>
                    <a:p>
                      <a:endParaRPr lang="de-CH" sz="1200"/>
                    </a:p>
                  </a:txBody>
                  <a:tcPr/>
                </a:tc>
                <a:tc hMerge="1">
                  <a:txBody>
                    <a:bodyPr/>
                    <a:lstStyle/>
                    <a:p>
                      <a:endParaRPr lang="de-CH" sz="1200"/>
                    </a:p>
                  </a:txBody>
                  <a:tcPr/>
                </a:tc>
                <a:tc hMerge="1">
                  <a:txBody>
                    <a:bodyPr/>
                    <a:lstStyle/>
                    <a:p>
                      <a:endParaRPr lang="de-CH" sz="1200"/>
                    </a:p>
                  </a:txBody>
                  <a:tcPr/>
                </a:tc>
                <a:extLst>
                  <a:ext uri="{0D108BD9-81ED-4DB2-BD59-A6C34878D82A}">
                    <a16:rowId xmlns:a16="http://schemas.microsoft.com/office/drawing/2014/main" val="354337045"/>
                  </a:ext>
                </a:extLst>
              </a:tr>
              <a:tr h="864000">
                <a:tc>
                  <a:txBody>
                    <a:bodyPr/>
                    <a:lstStyle/>
                    <a:p>
                      <a:r>
                        <a:rPr lang="de-CH" sz="1100" b="1"/>
                        <a:t>a</a:t>
                      </a:r>
                    </a:p>
                  </a:txBody>
                  <a:tcPr marL="36000" marR="36000" marT="36000" marB="36000"/>
                </a:tc>
                <a:tc>
                  <a:txBody>
                    <a:bodyPr/>
                    <a:lstStyle/>
                    <a:p>
                      <a:r>
                        <a:rPr lang="de-CH" sz="1100" dirty="0"/>
                        <a:t>Gestalten der beruflichen und persönlichen Entwicklung </a:t>
                      </a:r>
                    </a:p>
                  </a:txBody>
                  <a:tcPr marL="36000" marR="36000" marT="36000" marB="36000"/>
                </a:tc>
                <a:tc>
                  <a:txBody>
                    <a:bodyPr/>
                    <a:lstStyle/>
                    <a:p>
                      <a:endParaRPr lang="de-CH" sz="1100"/>
                    </a:p>
                  </a:txBody>
                  <a:tcPr marL="36000" marR="36000" marT="36000" marB="36000">
                    <a:solidFill>
                      <a:schemeClr val="bg1"/>
                    </a:solidFill>
                  </a:tcPr>
                </a:tc>
                <a:tc>
                  <a:txBody>
                    <a:bodyPr/>
                    <a:lstStyle/>
                    <a:p>
                      <a:r>
                        <a:rPr lang="de-CH" sz="1100" b="1" dirty="0"/>
                        <a:t>a1</a:t>
                      </a:r>
                      <a:r>
                        <a:rPr lang="de-CH" sz="1100" dirty="0"/>
                        <a:t>: Kaufmännische Kompetenzentwicklung überprüfen</a:t>
                      </a:r>
                      <a:endParaRPr lang="de-CH" sz="1100" b="0" dirty="0"/>
                    </a:p>
                  </a:txBody>
                  <a:tcPr marL="36000" marR="36000" marT="36000" marB="36000"/>
                </a:tc>
                <a:tc>
                  <a:txBody>
                    <a:bodyPr/>
                    <a:lstStyle/>
                    <a:p>
                      <a:r>
                        <a:rPr lang="de-CH" sz="1100" b="1"/>
                        <a:t>a2</a:t>
                      </a:r>
                      <a:r>
                        <a:rPr lang="de-CH" sz="1100" b="0"/>
                        <a:t>: Eigene Arbeiten im kaufmännischen Arbeitsalltag organisieren</a:t>
                      </a:r>
                    </a:p>
                  </a:txBody>
                  <a:tcPr marL="36000" marR="36000" marT="36000" marB="36000"/>
                </a:tc>
                <a:tc>
                  <a:txBody>
                    <a:bodyPr/>
                    <a:lstStyle/>
                    <a:p>
                      <a:r>
                        <a:rPr lang="de-CH" sz="1100" b="1"/>
                        <a:t>a3</a:t>
                      </a:r>
                      <a:r>
                        <a:rPr lang="de-CH" sz="1100"/>
                        <a:t>: Mit Veränderungen im kauf-männischen Arbeitsbereich umgehen</a:t>
                      </a:r>
                      <a:endParaRPr lang="de-CH" sz="1100" b="0"/>
                    </a:p>
                  </a:txBody>
                  <a:tcPr marL="36000" marR="36000" marT="36000" marB="36000"/>
                </a:tc>
                <a:tc>
                  <a:txBody>
                    <a:bodyPr/>
                    <a:lstStyle/>
                    <a:p>
                      <a:r>
                        <a:rPr lang="de-CH" sz="1100" b="1"/>
                        <a:t>a4</a:t>
                      </a:r>
                      <a:r>
                        <a:rPr lang="de-CH" sz="1100"/>
                        <a:t>: Grundlegende gesellschaftliche und politische Themen im Handeln einbeziehen</a:t>
                      </a:r>
                      <a:endParaRPr lang="de-CH" sz="1100" b="0"/>
                    </a:p>
                  </a:txBody>
                  <a:tcPr marL="36000" marR="36000" marT="36000" marB="36000"/>
                </a:tc>
                <a:extLst>
                  <a:ext uri="{0D108BD9-81ED-4DB2-BD59-A6C34878D82A}">
                    <a16:rowId xmlns:a16="http://schemas.microsoft.com/office/drawing/2014/main" val="1958647339"/>
                  </a:ext>
                </a:extLst>
              </a:tr>
              <a:tr h="864000">
                <a:tc>
                  <a:txBody>
                    <a:bodyPr/>
                    <a:lstStyle/>
                    <a:p>
                      <a:r>
                        <a:rPr lang="de-CH" sz="1100" b="1"/>
                        <a:t>b</a:t>
                      </a:r>
                    </a:p>
                  </a:txBody>
                  <a:tcPr marL="36000" marR="36000" marT="36000" marB="36000"/>
                </a:tc>
                <a:tc>
                  <a:txBody>
                    <a:bodyPr/>
                    <a:lstStyle/>
                    <a:p>
                      <a:r>
                        <a:rPr lang="de-CH" sz="1100" dirty="0"/>
                        <a:t>Kommunizieren mit Personen unterschiedlicher Anspruchs-gruppen</a:t>
                      </a:r>
                    </a:p>
                  </a:txBody>
                  <a:tcPr marL="36000" marR="36000" marT="36000" marB="36000"/>
                </a:tc>
                <a:tc>
                  <a:txBody>
                    <a:bodyPr/>
                    <a:lstStyle/>
                    <a:p>
                      <a:endParaRPr lang="de-CH" sz="1100"/>
                    </a:p>
                  </a:txBody>
                  <a:tcPr marL="36000" marR="36000" marT="36000" marB="36000">
                    <a:solidFill>
                      <a:schemeClr val="bg1"/>
                    </a:solidFill>
                  </a:tcPr>
                </a:tc>
                <a:tc>
                  <a:txBody>
                    <a:bodyPr/>
                    <a:lstStyle/>
                    <a:p>
                      <a:r>
                        <a:rPr lang="de-CH" sz="1100" b="1"/>
                        <a:t>b1</a:t>
                      </a:r>
                      <a:r>
                        <a:rPr lang="de-CH" sz="1100"/>
                        <a:t>: Kunden sowie Lieferanten empfangen </a:t>
                      </a:r>
                      <a:endParaRPr lang="de-CH" sz="1100" b="0"/>
                    </a:p>
                  </a:txBody>
                  <a:tcPr marL="36000" marR="36000" marT="36000" marB="36000"/>
                </a:tc>
                <a:tc>
                  <a:txBody>
                    <a:bodyPr/>
                    <a:lstStyle/>
                    <a:p>
                      <a:r>
                        <a:rPr lang="de-CH" sz="1100" b="1"/>
                        <a:t>b2</a:t>
                      </a:r>
                      <a:r>
                        <a:rPr lang="de-CH" sz="1100"/>
                        <a:t>: Anliegen von Kunden sowie Lieferanten entgegennehmen und bearbeiten</a:t>
                      </a:r>
                      <a:endParaRPr lang="de-CH" sz="1100" b="0"/>
                    </a:p>
                  </a:txBody>
                  <a:tcPr marL="36000" marR="36000" marT="36000" marB="36000"/>
                </a:tc>
                <a:tc>
                  <a:txBody>
                    <a:bodyPr/>
                    <a:lstStyle/>
                    <a:p>
                      <a:r>
                        <a:rPr lang="de-CH" sz="1100" b="1"/>
                        <a:t>b3</a:t>
                      </a:r>
                      <a:r>
                        <a:rPr lang="de-CH" sz="1100"/>
                        <a:t>: Informations- und Beratungsgespräche mit Kunden sowie Lieferanten führen</a:t>
                      </a:r>
                      <a:endParaRPr lang="de-CH" sz="1100" b="0"/>
                    </a:p>
                  </a:txBody>
                  <a:tcPr marL="36000" marR="36000" marT="36000" marB="36000"/>
                </a:tc>
                <a:tc>
                  <a:txBody>
                    <a:bodyPr/>
                    <a:lstStyle/>
                    <a:p>
                      <a:endParaRPr lang="de-CH" sz="1100" b="0"/>
                    </a:p>
                  </a:txBody>
                  <a:tcPr marL="36000" marR="36000" marT="36000" marB="36000"/>
                </a:tc>
                <a:extLst>
                  <a:ext uri="{0D108BD9-81ED-4DB2-BD59-A6C34878D82A}">
                    <a16:rowId xmlns:a16="http://schemas.microsoft.com/office/drawing/2014/main" val="2288311790"/>
                  </a:ext>
                </a:extLst>
              </a:tr>
              <a:tr h="864000">
                <a:tc>
                  <a:txBody>
                    <a:bodyPr/>
                    <a:lstStyle/>
                    <a:p>
                      <a:r>
                        <a:rPr lang="de-CH" sz="1100" b="1"/>
                        <a:t>c</a:t>
                      </a:r>
                    </a:p>
                  </a:txBody>
                  <a:tcPr marL="36000" marR="36000" marT="36000" marB="36000"/>
                </a:tc>
                <a:tc>
                  <a:txBody>
                    <a:bodyPr/>
                    <a:lstStyle/>
                    <a:p>
                      <a:r>
                        <a:rPr lang="de-CH" sz="1100" dirty="0"/>
                        <a:t>Zusammenarbeiten in betrieblichen Arbeitsprozessen</a:t>
                      </a:r>
                    </a:p>
                  </a:txBody>
                  <a:tcPr marL="36000" marR="36000" marT="36000" marB="36000"/>
                </a:tc>
                <a:tc>
                  <a:txBody>
                    <a:bodyPr/>
                    <a:lstStyle/>
                    <a:p>
                      <a:endParaRPr lang="de-CH" sz="1100"/>
                    </a:p>
                  </a:txBody>
                  <a:tcPr marL="36000" marR="36000" marT="36000" marB="36000">
                    <a:solidFill>
                      <a:schemeClr val="bg1"/>
                    </a:solidFill>
                  </a:tcPr>
                </a:tc>
                <a:tc>
                  <a:txBody>
                    <a:bodyPr/>
                    <a:lstStyle/>
                    <a:p>
                      <a:r>
                        <a:rPr lang="de-CH" sz="1100" b="1"/>
                        <a:t>c1</a:t>
                      </a:r>
                      <a:r>
                        <a:rPr lang="de-CH" sz="1100"/>
                        <a:t>: In unterschiedlichen Teams zur Bearbeitung kaufmännischer Aufträge zusammenarbeiten</a:t>
                      </a:r>
                      <a:endParaRPr lang="de-CH" sz="1100" b="0"/>
                    </a:p>
                  </a:txBody>
                  <a:tcPr marL="36000" marR="36000" marT="36000" marB="36000"/>
                </a:tc>
                <a:tc>
                  <a:txBody>
                    <a:bodyPr/>
                    <a:lstStyle/>
                    <a:p>
                      <a:r>
                        <a:rPr lang="de-CH" sz="1100" b="1"/>
                        <a:t>c2</a:t>
                      </a:r>
                      <a:r>
                        <a:rPr lang="de-CH" sz="1100"/>
                        <a:t>: Schnittstellen in betrieblichen Prozessen unter Anleitung betreuen </a:t>
                      </a:r>
                      <a:endParaRPr lang="de-CH" sz="1100" b="0"/>
                    </a:p>
                  </a:txBody>
                  <a:tcPr marL="36000" marR="36000" marT="36000" marB="36000"/>
                </a:tc>
                <a:tc>
                  <a:txBody>
                    <a:bodyPr/>
                    <a:lstStyle/>
                    <a:p>
                      <a:r>
                        <a:rPr lang="de-CH" sz="1100" b="1"/>
                        <a:t>c3</a:t>
                      </a:r>
                      <a:r>
                        <a:rPr lang="de-CH" sz="1100"/>
                        <a:t>: Kaufmännische Unterstützungsprozesse umsetzen</a:t>
                      </a:r>
                      <a:endParaRPr lang="de-CH" sz="1100" b="0"/>
                    </a:p>
                  </a:txBody>
                  <a:tcPr marL="36000" marR="36000" marT="36000" marB="36000"/>
                </a:tc>
                <a:tc>
                  <a:txBody>
                    <a:bodyPr/>
                    <a:lstStyle/>
                    <a:p>
                      <a:endParaRPr lang="de-CH" sz="1100" b="0"/>
                    </a:p>
                  </a:txBody>
                  <a:tcPr marL="36000" marR="36000" marT="36000" marB="36000"/>
                </a:tc>
                <a:extLst>
                  <a:ext uri="{0D108BD9-81ED-4DB2-BD59-A6C34878D82A}">
                    <a16:rowId xmlns:a16="http://schemas.microsoft.com/office/drawing/2014/main" val="2958773897"/>
                  </a:ext>
                </a:extLst>
              </a:tr>
              <a:tr h="864000">
                <a:tc>
                  <a:txBody>
                    <a:bodyPr/>
                    <a:lstStyle/>
                    <a:p>
                      <a:r>
                        <a:rPr lang="de-CH" sz="1100" b="1"/>
                        <a:t>d</a:t>
                      </a:r>
                    </a:p>
                  </a:txBody>
                  <a:tcPr marL="36000" marR="36000" marT="36000" marB="36000"/>
                </a:tc>
                <a:tc>
                  <a:txBody>
                    <a:bodyPr/>
                    <a:lstStyle/>
                    <a:p>
                      <a:r>
                        <a:rPr lang="de-CH" sz="1100"/>
                        <a:t>Betreuen von Infrastrukturen und anwenden von Applikationen </a:t>
                      </a:r>
                    </a:p>
                  </a:txBody>
                  <a:tcPr marL="36000" marR="36000" marT="36000" marB="36000"/>
                </a:tc>
                <a:tc>
                  <a:txBody>
                    <a:bodyPr/>
                    <a:lstStyle/>
                    <a:p>
                      <a:endParaRPr lang="de-CH" sz="1100"/>
                    </a:p>
                  </a:txBody>
                  <a:tcPr marL="36000" marR="36000" marT="36000" marB="36000">
                    <a:solidFill>
                      <a:schemeClr val="bg1"/>
                    </a:solidFill>
                  </a:tcPr>
                </a:tc>
                <a:tc>
                  <a:txBody>
                    <a:bodyPr/>
                    <a:lstStyle/>
                    <a:p>
                      <a:r>
                        <a:rPr lang="de-CH" sz="1100" b="1"/>
                        <a:t>d1</a:t>
                      </a:r>
                      <a:r>
                        <a:rPr lang="de-CH" sz="1100"/>
                        <a:t>: Sitzungen und Anlässe organisieren</a:t>
                      </a:r>
                      <a:endParaRPr lang="de-CH" sz="1100" b="0"/>
                    </a:p>
                  </a:txBody>
                  <a:tcPr marL="36000" marR="36000" marT="36000" marB="36000"/>
                </a:tc>
                <a:tc>
                  <a:txBody>
                    <a:bodyPr/>
                    <a:lstStyle/>
                    <a:p>
                      <a:r>
                        <a:rPr lang="de-CH" sz="1100" b="1"/>
                        <a:t>d2</a:t>
                      </a:r>
                      <a:r>
                        <a:rPr lang="de-CH" sz="1100"/>
                        <a:t>: Applikationen im kaufmännischen Bereich anwenden</a:t>
                      </a:r>
                      <a:endParaRPr lang="de-CH" sz="1100" b="0"/>
                    </a:p>
                  </a:txBody>
                  <a:tcPr marL="36000" marR="36000" marT="36000" marB="36000"/>
                </a:tc>
                <a:tc>
                  <a:txBody>
                    <a:bodyPr/>
                    <a:lstStyle/>
                    <a:p>
                      <a:endParaRPr lang="de-CH" sz="1100" b="0"/>
                    </a:p>
                  </a:txBody>
                  <a:tcPr marL="36000" marR="36000" marT="36000" marB="36000"/>
                </a:tc>
                <a:tc>
                  <a:txBody>
                    <a:bodyPr/>
                    <a:lstStyle/>
                    <a:p>
                      <a:endParaRPr lang="de-CH" sz="1100" b="0"/>
                    </a:p>
                  </a:txBody>
                  <a:tcPr marL="36000" marR="36000" marT="36000" marB="36000"/>
                </a:tc>
                <a:extLst>
                  <a:ext uri="{0D108BD9-81ED-4DB2-BD59-A6C34878D82A}">
                    <a16:rowId xmlns:a16="http://schemas.microsoft.com/office/drawing/2014/main" val="874787813"/>
                  </a:ext>
                </a:extLst>
              </a:tr>
              <a:tr h="864000">
                <a:tc>
                  <a:txBody>
                    <a:bodyPr/>
                    <a:lstStyle/>
                    <a:p>
                      <a:r>
                        <a:rPr lang="de-CH" sz="1100" b="1"/>
                        <a:t>e</a:t>
                      </a:r>
                    </a:p>
                  </a:txBody>
                  <a:tcPr marL="36000" marR="36000" marT="36000" marB="36000"/>
                </a:tc>
                <a:tc>
                  <a:txBody>
                    <a:bodyPr/>
                    <a:lstStyle/>
                    <a:p>
                      <a:r>
                        <a:rPr lang="de-CH" sz="1100"/>
                        <a:t>Aufbereiten von Informationen und Inhalten</a:t>
                      </a:r>
                    </a:p>
                  </a:txBody>
                  <a:tcPr marL="36000" marR="36000" marT="36000" marB="36000"/>
                </a:tc>
                <a:tc>
                  <a:txBody>
                    <a:bodyPr/>
                    <a:lstStyle/>
                    <a:p>
                      <a:endParaRPr lang="de-CH" sz="1100"/>
                    </a:p>
                  </a:txBody>
                  <a:tcPr marL="36000" marR="36000" marT="36000" marB="36000">
                    <a:solidFill>
                      <a:schemeClr val="bg1"/>
                    </a:solidFill>
                  </a:tcPr>
                </a:tc>
                <a:tc>
                  <a:txBody>
                    <a:bodyPr/>
                    <a:lstStyle/>
                    <a:p>
                      <a:r>
                        <a:rPr lang="de-CH" sz="1100" b="1" dirty="0"/>
                        <a:t>e1</a:t>
                      </a:r>
                      <a:r>
                        <a:rPr lang="de-CH" sz="1100" dirty="0"/>
                        <a:t>: Informationen gemäss Auftrag recherchieren </a:t>
                      </a:r>
                      <a:endParaRPr lang="de-CH" sz="1100" b="0" dirty="0"/>
                    </a:p>
                  </a:txBody>
                  <a:tcPr marL="36000" marR="36000" marT="36000" marB="36000"/>
                </a:tc>
                <a:tc>
                  <a:txBody>
                    <a:bodyPr/>
                    <a:lstStyle/>
                    <a:p>
                      <a:r>
                        <a:rPr lang="de-CH" sz="1100" b="1"/>
                        <a:t>e2</a:t>
                      </a:r>
                      <a:r>
                        <a:rPr lang="de-CH" sz="1100"/>
                        <a:t>: Betriebsbezogene Inhalte aufbereiten </a:t>
                      </a:r>
                      <a:endParaRPr lang="de-CH" sz="1100" b="0"/>
                    </a:p>
                  </a:txBody>
                  <a:tcPr marL="36000" marR="36000" marT="36000" marB="36000"/>
                </a:tc>
                <a:tc>
                  <a:txBody>
                    <a:bodyPr/>
                    <a:lstStyle/>
                    <a:p>
                      <a:r>
                        <a:rPr lang="de-CH" sz="1100" b="1" dirty="0"/>
                        <a:t>e3</a:t>
                      </a:r>
                      <a:r>
                        <a:rPr lang="de-CH" sz="1100" dirty="0"/>
                        <a:t>: Betriebsbezogene Daten auswerten und aufbereiten </a:t>
                      </a:r>
                      <a:endParaRPr lang="de-CH" sz="1100" b="0" dirty="0"/>
                    </a:p>
                  </a:txBody>
                  <a:tcPr marL="36000" marR="36000" marT="36000" marB="36000"/>
                </a:tc>
                <a:tc>
                  <a:txBody>
                    <a:bodyPr/>
                    <a:lstStyle/>
                    <a:p>
                      <a:endParaRPr lang="de-CH" sz="1100" b="0" dirty="0"/>
                    </a:p>
                  </a:txBody>
                  <a:tcPr marL="36000" marR="36000" marT="36000" marB="36000"/>
                </a:tc>
                <a:extLst>
                  <a:ext uri="{0D108BD9-81ED-4DB2-BD59-A6C34878D82A}">
                    <a16:rowId xmlns:a16="http://schemas.microsoft.com/office/drawing/2014/main" val="1565719406"/>
                  </a:ext>
                </a:extLst>
              </a:tr>
            </a:tbl>
          </a:graphicData>
        </a:graphic>
      </p:graphicFrame>
      <p:sp>
        <p:nvSpPr>
          <p:cNvPr id="4" name="Foliennummernplatzhalter 3">
            <a:extLst>
              <a:ext uri="{FF2B5EF4-FFF2-40B4-BE49-F238E27FC236}">
                <a16:creationId xmlns:a16="http://schemas.microsoft.com/office/drawing/2014/main" id="{CB4A1B7A-5138-41A7-A025-4133F2793BD1}"/>
              </a:ext>
            </a:extLst>
          </p:cNvPr>
          <p:cNvSpPr>
            <a:spLocks noGrp="1"/>
          </p:cNvSpPr>
          <p:nvPr>
            <p:ph type="sldNum" sz="quarter" idx="4"/>
          </p:nvPr>
        </p:nvSpPr>
        <p:spPr/>
        <p:txBody>
          <a:bodyPr/>
          <a:lstStyle/>
          <a:p>
            <a:fld id="{208DA8C3-C42B-9A42-8EE5-4A20E5B7F456}" type="slidenum">
              <a:rPr lang="de-CH" smtClean="0"/>
              <a:pPr/>
              <a:t>2</a:t>
            </a:fld>
            <a:endParaRPr lang="de-CH"/>
          </a:p>
        </p:txBody>
      </p:sp>
    </p:spTree>
    <p:extLst>
      <p:ext uri="{BB962C8B-B14F-4D97-AF65-F5344CB8AC3E}">
        <p14:creationId xmlns:p14="http://schemas.microsoft.com/office/powerpoint/2010/main" val="207006672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933D6-D38D-68CF-C5D7-5C67286E53DE}"/>
              </a:ext>
            </a:extLst>
          </p:cNvPr>
          <p:cNvSpPr>
            <a:spLocks noGrp="1"/>
          </p:cNvSpPr>
          <p:nvPr>
            <p:ph type="title"/>
          </p:nvPr>
        </p:nvSpPr>
        <p:spPr/>
        <p:txBody>
          <a:bodyPr/>
          <a:lstStyle/>
          <a:p>
            <a:r>
              <a:rPr lang="de-CH" dirty="0"/>
              <a:t>Ausbildungsübersicht «Kauffrau/Kaufmann EBA»</a:t>
            </a:r>
          </a:p>
        </p:txBody>
      </p:sp>
      <p:pic>
        <p:nvPicPr>
          <p:cNvPr id="6" name="Inhaltsplatzhalter 5">
            <a:extLst>
              <a:ext uri="{FF2B5EF4-FFF2-40B4-BE49-F238E27FC236}">
                <a16:creationId xmlns:a16="http://schemas.microsoft.com/office/drawing/2014/main" id="{4CA7BA8A-B65F-6A5F-4524-143FD04351AF}"/>
              </a:ext>
            </a:extLst>
          </p:cNvPr>
          <p:cNvPicPr>
            <a:picLocks noGrp="1" noChangeAspect="1"/>
          </p:cNvPicPr>
          <p:nvPr>
            <p:ph sz="quarter" idx="13"/>
          </p:nvPr>
        </p:nvPicPr>
        <p:blipFill rotWithShape="1">
          <a:blip r:embed="rId3"/>
          <a:srcRect r="22529"/>
          <a:stretch/>
        </p:blipFill>
        <p:spPr>
          <a:xfrm>
            <a:off x="720000" y="1224000"/>
            <a:ext cx="6479453" cy="5634000"/>
          </a:xfrm>
        </p:spPr>
      </p:pic>
      <p:sp>
        <p:nvSpPr>
          <p:cNvPr id="7" name="Textplatzhalter 6">
            <a:extLst>
              <a:ext uri="{FF2B5EF4-FFF2-40B4-BE49-F238E27FC236}">
                <a16:creationId xmlns:a16="http://schemas.microsoft.com/office/drawing/2014/main" id="{79E6AE0D-53CA-F58E-ADB0-D8B16E3B09D6}"/>
              </a:ext>
            </a:extLst>
          </p:cNvPr>
          <p:cNvSpPr>
            <a:spLocks noGrp="1"/>
          </p:cNvSpPr>
          <p:nvPr>
            <p:ph type="body" sz="quarter" idx="12"/>
          </p:nvPr>
        </p:nvSpPr>
        <p:spPr>
          <a:xfrm>
            <a:off x="7419372" y="1224000"/>
            <a:ext cx="4413828" cy="4680000"/>
          </a:xfrm>
        </p:spPr>
        <p:txBody>
          <a:bodyPr/>
          <a:lstStyle/>
          <a:p>
            <a:pPr marL="171450" indent="-171450">
              <a:buFont typeface="Arial" panose="020B0604020202020204" pitchFamily="34" charset="0"/>
              <a:buChar char="•"/>
            </a:pPr>
            <a:r>
              <a:rPr lang="de-CH" sz="1600" dirty="0"/>
              <a:t>Ausbildungsinhalte aller drei Lernorte sind optimal aufeinander</a:t>
            </a:r>
          </a:p>
        </p:txBody>
      </p:sp>
      <p:sp>
        <p:nvSpPr>
          <p:cNvPr id="4" name="Foliennummernplatzhalter 3">
            <a:extLst>
              <a:ext uri="{FF2B5EF4-FFF2-40B4-BE49-F238E27FC236}">
                <a16:creationId xmlns:a16="http://schemas.microsoft.com/office/drawing/2014/main" id="{52E51056-BB1D-8A68-6A96-B32F5D0E5E78}"/>
              </a:ext>
            </a:extLst>
          </p:cNvPr>
          <p:cNvSpPr>
            <a:spLocks noGrp="1"/>
          </p:cNvSpPr>
          <p:nvPr>
            <p:ph type="sldNum" sz="quarter" idx="4"/>
          </p:nvPr>
        </p:nvSpPr>
        <p:spPr/>
        <p:txBody>
          <a:bodyPr/>
          <a:lstStyle/>
          <a:p>
            <a:fld id="{208DA8C3-C42B-9A42-8EE5-4A20E5B7F456}" type="slidenum">
              <a:rPr lang="de-CH" smtClean="0"/>
              <a:pPr/>
              <a:t>3</a:t>
            </a:fld>
            <a:endParaRPr lang="de-CH"/>
          </a:p>
        </p:txBody>
      </p:sp>
      <p:pic>
        <p:nvPicPr>
          <p:cNvPr id="9" name="Grafik 8" descr="Pfeil Kreis Silhouette">
            <a:extLst>
              <a:ext uri="{FF2B5EF4-FFF2-40B4-BE49-F238E27FC236}">
                <a16:creationId xmlns:a16="http://schemas.microsoft.com/office/drawing/2014/main" id="{52938772-7056-2939-9341-B67DD4F49E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33200" y="4626000"/>
            <a:ext cx="1800000" cy="1800000"/>
          </a:xfrm>
          <a:prstGeom prst="rect">
            <a:avLst/>
          </a:prstGeom>
        </p:spPr>
      </p:pic>
    </p:spTree>
    <p:extLst>
      <p:ext uri="{BB962C8B-B14F-4D97-AF65-F5344CB8AC3E}">
        <p14:creationId xmlns:p14="http://schemas.microsoft.com/office/powerpoint/2010/main" val="264616035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A24EE2-D848-4C70-B6DD-64C718743C42}"/>
              </a:ext>
            </a:extLst>
          </p:cNvPr>
          <p:cNvSpPr>
            <a:spLocks noGrp="1"/>
          </p:cNvSpPr>
          <p:nvPr>
            <p:ph type="title"/>
          </p:nvPr>
        </p:nvSpPr>
        <p:spPr/>
        <p:txBody>
          <a:bodyPr/>
          <a:lstStyle/>
          <a:p>
            <a:r>
              <a:rPr lang="de-CH" dirty="0"/>
              <a:t>Gesamtsystematik der betrieblichen Ausbildung</a:t>
            </a:r>
          </a:p>
        </p:txBody>
      </p:sp>
      <p:sp>
        <p:nvSpPr>
          <p:cNvPr id="3" name="Textplatzhalter 2">
            <a:extLst>
              <a:ext uri="{FF2B5EF4-FFF2-40B4-BE49-F238E27FC236}">
                <a16:creationId xmlns:a16="http://schemas.microsoft.com/office/drawing/2014/main" id="{C64069B0-726D-450A-94E3-9F07A3A432B1}"/>
              </a:ext>
            </a:extLst>
          </p:cNvPr>
          <p:cNvSpPr>
            <a:spLocks noGrp="1"/>
          </p:cNvSpPr>
          <p:nvPr>
            <p:ph type="body" sz="quarter" idx="11"/>
          </p:nvPr>
        </p:nvSpPr>
        <p:spPr/>
        <p:txBody>
          <a:bodyPr/>
          <a:lstStyle/>
          <a:p>
            <a:endParaRPr lang="de-CH"/>
          </a:p>
        </p:txBody>
      </p:sp>
      <p:sp>
        <p:nvSpPr>
          <p:cNvPr id="4" name="Foliennummernplatzhalter 3">
            <a:extLst>
              <a:ext uri="{FF2B5EF4-FFF2-40B4-BE49-F238E27FC236}">
                <a16:creationId xmlns:a16="http://schemas.microsoft.com/office/drawing/2014/main" id="{BC48DDD1-7FA8-4A34-A8D8-99C0A6B8A451}"/>
              </a:ext>
            </a:extLst>
          </p:cNvPr>
          <p:cNvSpPr>
            <a:spLocks noGrp="1"/>
          </p:cNvSpPr>
          <p:nvPr>
            <p:ph type="sldNum" sz="quarter" idx="4"/>
          </p:nvPr>
        </p:nvSpPr>
        <p:spPr/>
        <p:txBody>
          <a:bodyPr/>
          <a:lstStyle/>
          <a:p>
            <a:fld id="{208DA8C3-C42B-9A42-8EE5-4A20E5B7F456}" type="slidenum">
              <a:rPr lang="de-CH" smtClean="0"/>
              <a:pPr/>
              <a:t>4</a:t>
            </a:fld>
            <a:endParaRPr lang="de-CH"/>
          </a:p>
        </p:txBody>
      </p:sp>
      <p:sp>
        <p:nvSpPr>
          <p:cNvPr id="5" name="Rechteck 4">
            <a:extLst>
              <a:ext uri="{FF2B5EF4-FFF2-40B4-BE49-F238E27FC236}">
                <a16:creationId xmlns:a16="http://schemas.microsoft.com/office/drawing/2014/main" id="{73004CE6-2334-41DF-8E95-B4E32D7B225A}"/>
              </a:ext>
            </a:extLst>
          </p:cNvPr>
          <p:cNvSpPr/>
          <p:nvPr/>
        </p:nvSpPr>
        <p:spPr>
          <a:xfrm>
            <a:off x="720000" y="1224000"/>
            <a:ext cx="11113201" cy="223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de-CH" sz="1600" b="1"/>
              <a:t>Beurteilung</a:t>
            </a:r>
          </a:p>
        </p:txBody>
      </p:sp>
      <p:sp>
        <p:nvSpPr>
          <p:cNvPr id="6" name="Rechteck 5">
            <a:extLst>
              <a:ext uri="{FF2B5EF4-FFF2-40B4-BE49-F238E27FC236}">
                <a16:creationId xmlns:a16="http://schemas.microsoft.com/office/drawing/2014/main" id="{B0517A11-024C-4962-A9C9-CAD1D2AC57A5}"/>
              </a:ext>
            </a:extLst>
          </p:cNvPr>
          <p:cNvSpPr/>
          <p:nvPr/>
        </p:nvSpPr>
        <p:spPr>
          <a:xfrm>
            <a:off x="719999" y="3672000"/>
            <a:ext cx="11113201" cy="223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de-CH" sz="1600" b="1"/>
              <a:t>Entwicklung</a:t>
            </a:r>
          </a:p>
        </p:txBody>
      </p:sp>
      <p:sp>
        <p:nvSpPr>
          <p:cNvPr id="7" name="Rechteck 6">
            <a:extLst>
              <a:ext uri="{FF2B5EF4-FFF2-40B4-BE49-F238E27FC236}">
                <a16:creationId xmlns:a16="http://schemas.microsoft.com/office/drawing/2014/main" id="{6E1E8D7C-0428-40C1-8F2B-75543CE95AB1}"/>
              </a:ext>
            </a:extLst>
          </p:cNvPr>
          <p:cNvSpPr/>
          <p:nvPr/>
        </p:nvSpPr>
        <p:spPr>
          <a:xfrm>
            <a:off x="839972" y="1573619"/>
            <a:ext cx="10834578" cy="828000"/>
          </a:xfrm>
          <a:prstGeom prst="rect">
            <a:avLst/>
          </a:prstGeom>
          <a:solidFill>
            <a:srgbClr val="FFFFFF">
              <a:alpha val="80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8" name="Rechteck 7">
            <a:extLst>
              <a:ext uri="{FF2B5EF4-FFF2-40B4-BE49-F238E27FC236}">
                <a16:creationId xmlns:a16="http://schemas.microsoft.com/office/drawing/2014/main" id="{9981377D-509D-4794-9224-D2A17941F14C}"/>
              </a:ext>
            </a:extLst>
          </p:cNvPr>
          <p:cNvSpPr/>
          <p:nvPr/>
        </p:nvSpPr>
        <p:spPr>
          <a:xfrm>
            <a:off x="839972" y="2514809"/>
            <a:ext cx="10834578" cy="828000"/>
          </a:xfrm>
          <a:prstGeom prst="rect">
            <a:avLst/>
          </a:prstGeom>
          <a:solidFill>
            <a:srgbClr val="FFFFFF">
              <a:alpha val="80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9" name="Rechteck 8">
            <a:extLst>
              <a:ext uri="{FF2B5EF4-FFF2-40B4-BE49-F238E27FC236}">
                <a16:creationId xmlns:a16="http://schemas.microsoft.com/office/drawing/2014/main" id="{5DE782BE-A176-472B-B9A7-003A15E50510}"/>
              </a:ext>
            </a:extLst>
          </p:cNvPr>
          <p:cNvSpPr/>
          <p:nvPr/>
        </p:nvSpPr>
        <p:spPr>
          <a:xfrm>
            <a:off x="839972" y="4021619"/>
            <a:ext cx="10834578" cy="828000"/>
          </a:xfrm>
          <a:prstGeom prst="rect">
            <a:avLst/>
          </a:prstGeom>
          <a:solidFill>
            <a:srgbClr val="FFFFFF">
              <a:alpha val="80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10" name="Rechteck 9">
            <a:extLst>
              <a:ext uri="{FF2B5EF4-FFF2-40B4-BE49-F238E27FC236}">
                <a16:creationId xmlns:a16="http://schemas.microsoft.com/office/drawing/2014/main" id="{8F26D625-5C7D-4624-B776-359BAF494459}"/>
              </a:ext>
            </a:extLst>
          </p:cNvPr>
          <p:cNvSpPr/>
          <p:nvPr/>
        </p:nvSpPr>
        <p:spPr>
          <a:xfrm>
            <a:off x="839972" y="4962809"/>
            <a:ext cx="10834578" cy="828000"/>
          </a:xfrm>
          <a:prstGeom prst="rect">
            <a:avLst/>
          </a:prstGeom>
          <a:solidFill>
            <a:srgbClr val="FFFFFF">
              <a:alpha val="80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11" name="Textfeld 10">
            <a:extLst>
              <a:ext uri="{FF2B5EF4-FFF2-40B4-BE49-F238E27FC236}">
                <a16:creationId xmlns:a16="http://schemas.microsoft.com/office/drawing/2014/main" id="{BE9602C5-F232-4EEB-A57E-61BFA8F04188}"/>
              </a:ext>
            </a:extLst>
          </p:cNvPr>
          <p:cNvSpPr txBox="1"/>
          <p:nvPr/>
        </p:nvSpPr>
        <p:spPr>
          <a:xfrm rot="16200000">
            <a:off x="326525" y="1890789"/>
            <a:ext cx="1297172" cy="230832"/>
          </a:xfrm>
          <a:prstGeom prst="rect">
            <a:avLst/>
          </a:prstGeom>
          <a:noFill/>
        </p:spPr>
        <p:txBody>
          <a:bodyPr wrap="square" rtlCol="0">
            <a:spAutoFit/>
          </a:bodyPr>
          <a:lstStyle/>
          <a:p>
            <a:pPr algn="ctr"/>
            <a:r>
              <a:rPr lang="de-CH" sz="900"/>
              <a:t>Pro Semester</a:t>
            </a:r>
          </a:p>
        </p:txBody>
      </p:sp>
      <p:sp>
        <p:nvSpPr>
          <p:cNvPr id="12" name="Textfeld 11">
            <a:extLst>
              <a:ext uri="{FF2B5EF4-FFF2-40B4-BE49-F238E27FC236}">
                <a16:creationId xmlns:a16="http://schemas.microsoft.com/office/drawing/2014/main" id="{898F6E9B-EDBC-41AE-B9E3-6781A8A4B67E}"/>
              </a:ext>
            </a:extLst>
          </p:cNvPr>
          <p:cNvSpPr txBox="1"/>
          <p:nvPr/>
        </p:nvSpPr>
        <p:spPr>
          <a:xfrm rot="16200000">
            <a:off x="325442" y="2813393"/>
            <a:ext cx="1297172" cy="230832"/>
          </a:xfrm>
          <a:prstGeom prst="rect">
            <a:avLst/>
          </a:prstGeom>
          <a:noFill/>
        </p:spPr>
        <p:txBody>
          <a:bodyPr wrap="square" rtlCol="0">
            <a:spAutoFit/>
          </a:bodyPr>
          <a:lstStyle/>
          <a:p>
            <a:pPr algn="ctr"/>
            <a:r>
              <a:rPr lang="de-CH" sz="900"/>
              <a:t>Pro Semester</a:t>
            </a:r>
          </a:p>
        </p:txBody>
      </p:sp>
      <p:sp>
        <p:nvSpPr>
          <p:cNvPr id="13" name="Textfeld 12">
            <a:extLst>
              <a:ext uri="{FF2B5EF4-FFF2-40B4-BE49-F238E27FC236}">
                <a16:creationId xmlns:a16="http://schemas.microsoft.com/office/drawing/2014/main" id="{E95692F2-DB1B-48DA-9B14-ECEC06AFD911}"/>
              </a:ext>
            </a:extLst>
          </p:cNvPr>
          <p:cNvSpPr txBox="1"/>
          <p:nvPr/>
        </p:nvSpPr>
        <p:spPr>
          <a:xfrm rot="16200000">
            <a:off x="324359" y="4326565"/>
            <a:ext cx="1297172" cy="230832"/>
          </a:xfrm>
          <a:prstGeom prst="rect">
            <a:avLst/>
          </a:prstGeom>
          <a:noFill/>
        </p:spPr>
        <p:txBody>
          <a:bodyPr wrap="square" rtlCol="0">
            <a:spAutoFit/>
          </a:bodyPr>
          <a:lstStyle/>
          <a:p>
            <a:pPr algn="ctr"/>
            <a:r>
              <a:rPr lang="de-CH" sz="900"/>
              <a:t>Pro Semester</a:t>
            </a:r>
          </a:p>
        </p:txBody>
      </p:sp>
      <p:sp>
        <p:nvSpPr>
          <p:cNvPr id="14" name="Textfeld 13">
            <a:extLst>
              <a:ext uri="{FF2B5EF4-FFF2-40B4-BE49-F238E27FC236}">
                <a16:creationId xmlns:a16="http://schemas.microsoft.com/office/drawing/2014/main" id="{1A601078-ADCB-4D3D-AE65-10F106F8DF8F}"/>
              </a:ext>
            </a:extLst>
          </p:cNvPr>
          <p:cNvSpPr txBox="1"/>
          <p:nvPr/>
        </p:nvSpPr>
        <p:spPr>
          <a:xfrm rot="16200000">
            <a:off x="326526" y="5253188"/>
            <a:ext cx="1297172" cy="230832"/>
          </a:xfrm>
          <a:prstGeom prst="rect">
            <a:avLst/>
          </a:prstGeom>
          <a:noFill/>
        </p:spPr>
        <p:txBody>
          <a:bodyPr wrap="square" rtlCol="0">
            <a:spAutoFit/>
          </a:bodyPr>
          <a:lstStyle/>
          <a:p>
            <a:pPr algn="ctr"/>
            <a:r>
              <a:rPr lang="de-CH" sz="900"/>
              <a:t>Laufend</a:t>
            </a:r>
          </a:p>
        </p:txBody>
      </p:sp>
      <p:sp>
        <p:nvSpPr>
          <p:cNvPr id="15" name="Textfeld 14">
            <a:extLst>
              <a:ext uri="{FF2B5EF4-FFF2-40B4-BE49-F238E27FC236}">
                <a16:creationId xmlns:a16="http://schemas.microsoft.com/office/drawing/2014/main" id="{7C1799DB-B342-4995-868C-309FFB806D96}"/>
              </a:ext>
            </a:extLst>
          </p:cNvPr>
          <p:cNvSpPr txBox="1"/>
          <p:nvPr/>
        </p:nvSpPr>
        <p:spPr>
          <a:xfrm rot="16200000">
            <a:off x="9150875" y="3433195"/>
            <a:ext cx="4626837" cy="2616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de-CH" sz="1100" b="1"/>
              <a:t>Online-Lerndokumentation führen</a:t>
            </a:r>
          </a:p>
        </p:txBody>
      </p:sp>
      <p:sp>
        <p:nvSpPr>
          <p:cNvPr id="16" name="Textfeld 15">
            <a:extLst>
              <a:ext uri="{FF2B5EF4-FFF2-40B4-BE49-F238E27FC236}">
                <a16:creationId xmlns:a16="http://schemas.microsoft.com/office/drawing/2014/main" id="{7D4F0CC4-5E7F-40B3-9025-67F2BDB07824}"/>
              </a:ext>
            </a:extLst>
          </p:cNvPr>
          <p:cNvSpPr txBox="1"/>
          <p:nvPr/>
        </p:nvSpPr>
        <p:spPr>
          <a:xfrm rot="16200000">
            <a:off x="9964032" y="4666612"/>
            <a:ext cx="2160000" cy="2616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de-CH" sz="1100" b="1"/>
              <a:t>Ausbildung planen</a:t>
            </a:r>
          </a:p>
        </p:txBody>
      </p:sp>
      <p:sp>
        <p:nvSpPr>
          <p:cNvPr id="17" name="Rechteck 16">
            <a:extLst>
              <a:ext uri="{FF2B5EF4-FFF2-40B4-BE49-F238E27FC236}">
                <a16:creationId xmlns:a16="http://schemas.microsoft.com/office/drawing/2014/main" id="{0D5A5463-6D6E-41B0-96CF-13867BEF53CB}"/>
              </a:ext>
            </a:extLst>
          </p:cNvPr>
          <p:cNvSpPr/>
          <p:nvPr/>
        </p:nvSpPr>
        <p:spPr>
          <a:xfrm>
            <a:off x="1998450" y="2584717"/>
            <a:ext cx="2448000" cy="68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sz="1100" b="1"/>
              <a:t>Qualifikationsgespräch</a:t>
            </a:r>
          </a:p>
          <a:p>
            <a:pPr algn="ctr"/>
            <a:r>
              <a:rPr lang="de-CH" sz="1000"/>
              <a:t>Grundlage für Erfahrungsnote und Zielvereinbarung fürs nächste Semester</a:t>
            </a:r>
          </a:p>
        </p:txBody>
      </p:sp>
      <p:sp>
        <p:nvSpPr>
          <p:cNvPr id="18" name="Rechteck 17">
            <a:extLst>
              <a:ext uri="{FF2B5EF4-FFF2-40B4-BE49-F238E27FC236}">
                <a16:creationId xmlns:a16="http://schemas.microsoft.com/office/drawing/2014/main" id="{24AA32A2-FB1D-4EB6-B56B-97993BC358A6}"/>
              </a:ext>
            </a:extLst>
          </p:cNvPr>
          <p:cNvSpPr/>
          <p:nvPr/>
        </p:nvSpPr>
        <p:spPr>
          <a:xfrm>
            <a:off x="4872000" y="1656000"/>
            <a:ext cx="2448000" cy="68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sz="1100" b="1"/>
              <a:t>Erfahrungsnote</a:t>
            </a:r>
          </a:p>
          <a:p>
            <a:pPr algn="ctr"/>
            <a:r>
              <a:rPr lang="de-CH" sz="1000"/>
              <a:t>Ergebnis aus Qualifikationsgesprächen</a:t>
            </a:r>
          </a:p>
        </p:txBody>
      </p:sp>
      <p:sp>
        <p:nvSpPr>
          <p:cNvPr id="19" name="Rechteck: abgerundete Ecken 18">
            <a:extLst>
              <a:ext uri="{FF2B5EF4-FFF2-40B4-BE49-F238E27FC236}">
                <a16:creationId xmlns:a16="http://schemas.microsoft.com/office/drawing/2014/main" id="{31EDD304-EF19-40F9-93DB-7EFF0BE7635A}"/>
              </a:ext>
            </a:extLst>
          </p:cNvPr>
          <p:cNvSpPr/>
          <p:nvPr/>
        </p:nvSpPr>
        <p:spPr>
          <a:xfrm>
            <a:off x="10573200" y="5556809"/>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000" dirty="0">
                <a:solidFill>
                  <a:schemeClr val="tx1"/>
                </a:solidFill>
              </a:rPr>
              <a:t>Ausbildungs-übersicht</a:t>
            </a:r>
          </a:p>
        </p:txBody>
      </p:sp>
      <p:sp>
        <p:nvSpPr>
          <p:cNvPr id="20" name="Rechteck 19">
            <a:extLst>
              <a:ext uri="{FF2B5EF4-FFF2-40B4-BE49-F238E27FC236}">
                <a16:creationId xmlns:a16="http://schemas.microsoft.com/office/drawing/2014/main" id="{9AF212B2-E70A-4C6F-A050-44446E8B11B6}"/>
              </a:ext>
            </a:extLst>
          </p:cNvPr>
          <p:cNvSpPr/>
          <p:nvPr/>
        </p:nvSpPr>
        <p:spPr>
          <a:xfrm>
            <a:off x="8065215" y="5034809"/>
            <a:ext cx="2448000" cy="68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1000"/>
              <a:t>Auftragserteilung</a:t>
            </a:r>
          </a:p>
        </p:txBody>
      </p:sp>
      <p:sp>
        <p:nvSpPr>
          <p:cNvPr id="21" name="Rechteck 20">
            <a:extLst>
              <a:ext uri="{FF2B5EF4-FFF2-40B4-BE49-F238E27FC236}">
                <a16:creationId xmlns:a16="http://schemas.microsoft.com/office/drawing/2014/main" id="{D5A98B85-6865-4E98-BD2B-2B3F66B3F078}"/>
              </a:ext>
            </a:extLst>
          </p:cNvPr>
          <p:cNvSpPr/>
          <p:nvPr/>
        </p:nvSpPr>
        <p:spPr>
          <a:xfrm>
            <a:off x="1998450" y="4093619"/>
            <a:ext cx="2448000" cy="68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CH" sz="1100"/>
          </a:p>
          <a:p>
            <a:pPr algn="ctr"/>
            <a:r>
              <a:rPr lang="de-CH" sz="1100"/>
              <a:t>Selbst- und Fremdeinschätzung</a:t>
            </a:r>
            <a:br>
              <a:rPr lang="de-CH" sz="1000"/>
            </a:br>
            <a:r>
              <a:rPr lang="de-CH" sz="1000"/>
              <a:t>der Kompetenzentwicklung</a:t>
            </a:r>
          </a:p>
        </p:txBody>
      </p:sp>
      <p:sp>
        <p:nvSpPr>
          <p:cNvPr id="22" name="Rechteck 21">
            <a:extLst>
              <a:ext uri="{FF2B5EF4-FFF2-40B4-BE49-F238E27FC236}">
                <a16:creationId xmlns:a16="http://schemas.microsoft.com/office/drawing/2014/main" id="{EAC75125-A806-4E12-8F6C-1009AEDB98B1}"/>
              </a:ext>
            </a:extLst>
          </p:cNvPr>
          <p:cNvSpPr/>
          <p:nvPr/>
        </p:nvSpPr>
        <p:spPr>
          <a:xfrm>
            <a:off x="5033261" y="5032717"/>
            <a:ext cx="2448000" cy="68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1000"/>
              <a:t>Umsetzung</a:t>
            </a:r>
          </a:p>
        </p:txBody>
      </p:sp>
      <p:sp>
        <p:nvSpPr>
          <p:cNvPr id="23" name="Rechteck 22">
            <a:extLst>
              <a:ext uri="{FF2B5EF4-FFF2-40B4-BE49-F238E27FC236}">
                <a16:creationId xmlns:a16="http://schemas.microsoft.com/office/drawing/2014/main" id="{0171891C-FF6B-40C4-AC44-C5D20F16369F}"/>
              </a:ext>
            </a:extLst>
          </p:cNvPr>
          <p:cNvSpPr/>
          <p:nvPr/>
        </p:nvSpPr>
        <p:spPr>
          <a:xfrm>
            <a:off x="1988767" y="5032717"/>
            <a:ext cx="2448000" cy="68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sz="1000"/>
              <a:t>Rückmeldung</a:t>
            </a:r>
          </a:p>
        </p:txBody>
      </p:sp>
      <p:sp>
        <p:nvSpPr>
          <p:cNvPr id="24" name="Rechteck: abgerundete Ecken 23">
            <a:extLst>
              <a:ext uri="{FF2B5EF4-FFF2-40B4-BE49-F238E27FC236}">
                <a16:creationId xmlns:a16="http://schemas.microsoft.com/office/drawing/2014/main" id="{90E222D7-EA6C-4D96-891C-185797A52392}"/>
              </a:ext>
            </a:extLst>
          </p:cNvPr>
          <p:cNvSpPr/>
          <p:nvPr/>
        </p:nvSpPr>
        <p:spPr>
          <a:xfrm>
            <a:off x="9510022" y="4776949"/>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000">
                <a:solidFill>
                  <a:schemeClr val="tx1"/>
                </a:solidFill>
              </a:rPr>
              <a:t>Praxisauftrag</a:t>
            </a:r>
          </a:p>
        </p:txBody>
      </p:sp>
      <p:sp>
        <p:nvSpPr>
          <p:cNvPr id="25" name="Rechteck: abgerundete Ecken 24">
            <a:extLst>
              <a:ext uri="{FF2B5EF4-FFF2-40B4-BE49-F238E27FC236}">
                <a16:creationId xmlns:a16="http://schemas.microsoft.com/office/drawing/2014/main" id="{EE012DEE-2E56-4AA3-92A1-8A0F77CEF4E9}"/>
              </a:ext>
            </a:extLst>
          </p:cNvPr>
          <p:cNvSpPr/>
          <p:nvPr/>
        </p:nvSpPr>
        <p:spPr>
          <a:xfrm>
            <a:off x="3457808" y="3826801"/>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000">
                <a:solidFill>
                  <a:schemeClr val="tx1"/>
                </a:solidFill>
              </a:rPr>
              <a:t>Kompetenzraster</a:t>
            </a:r>
          </a:p>
        </p:txBody>
      </p:sp>
      <p:sp>
        <p:nvSpPr>
          <p:cNvPr id="26" name="Rechteck: abgerundete Ecken 25">
            <a:extLst>
              <a:ext uri="{FF2B5EF4-FFF2-40B4-BE49-F238E27FC236}">
                <a16:creationId xmlns:a16="http://schemas.microsoft.com/office/drawing/2014/main" id="{32F9F9C1-2059-44DE-82FB-6AD472A7C6E5}"/>
              </a:ext>
            </a:extLst>
          </p:cNvPr>
          <p:cNvSpPr/>
          <p:nvPr/>
        </p:nvSpPr>
        <p:spPr>
          <a:xfrm>
            <a:off x="3222450" y="1889247"/>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000">
                <a:solidFill>
                  <a:schemeClr val="tx1"/>
                </a:solidFill>
              </a:rPr>
              <a:t>Bildungsbericht</a:t>
            </a:r>
          </a:p>
        </p:txBody>
      </p:sp>
      <p:sp>
        <p:nvSpPr>
          <p:cNvPr id="27" name="Rechteck: abgerundete Ecken 26">
            <a:extLst>
              <a:ext uri="{FF2B5EF4-FFF2-40B4-BE49-F238E27FC236}">
                <a16:creationId xmlns:a16="http://schemas.microsoft.com/office/drawing/2014/main" id="{06913CC0-8AB6-4944-8A8B-B59FCDAF288D}"/>
              </a:ext>
            </a:extLst>
          </p:cNvPr>
          <p:cNvSpPr/>
          <p:nvPr/>
        </p:nvSpPr>
        <p:spPr>
          <a:xfrm>
            <a:off x="1998450" y="1610875"/>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000">
                <a:solidFill>
                  <a:schemeClr val="tx1"/>
                </a:solidFill>
              </a:rPr>
              <a:t>Leitfaden Qualifikations-gespräch</a:t>
            </a:r>
          </a:p>
        </p:txBody>
      </p:sp>
      <p:sp>
        <p:nvSpPr>
          <p:cNvPr id="28" name="Rechteck: abgerundete Ecken 27">
            <a:extLst>
              <a:ext uri="{FF2B5EF4-FFF2-40B4-BE49-F238E27FC236}">
                <a16:creationId xmlns:a16="http://schemas.microsoft.com/office/drawing/2014/main" id="{ABCEC003-ADFF-41B2-9632-6C6AFE242341}"/>
              </a:ext>
            </a:extLst>
          </p:cNvPr>
          <p:cNvSpPr/>
          <p:nvPr/>
        </p:nvSpPr>
        <p:spPr>
          <a:xfrm>
            <a:off x="7073860" y="1422000"/>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000">
                <a:solidFill>
                  <a:schemeClr val="tx1"/>
                </a:solidFill>
              </a:rPr>
              <a:t>Beurteilungs-instrumente</a:t>
            </a:r>
          </a:p>
        </p:txBody>
      </p:sp>
      <p:sp>
        <p:nvSpPr>
          <p:cNvPr id="29" name="Rechteck: abgerundete Ecken 28">
            <a:extLst>
              <a:ext uri="{FF2B5EF4-FFF2-40B4-BE49-F238E27FC236}">
                <a16:creationId xmlns:a16="http://schemas.microsoft.com/office/drawing/2014/main" id="{A9C3C13B-5C3B-44DB-9338-DCDA368DC4A4}"/>
              </a:ext>
            </a:extLst>
          </p:cNvPr>
          <p:cNvSpPr/>
          <p:nvPr/>
        </p:nvSpPr>
        <p:spPr>
          <a:xfrm>
            <a:off x="10573200" y="1595833"/>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000">
                <a:solidFill>
                  <a:schemeClr val="tx1"/>
                </a:solidFill>
              </a:rPr>
              <a:t>Persönliches Portfolio</a:t>
            </a:r>
          </a:p>
        </p:txBody>
      </p:sp>
      <p:cxnSp>
        <p:nvCxnSpPr>
          <p:cNvPr id="31" name="Gerade Verbindung mit Pfeil 30">
            <a:extLst>
              <a:ext uri="{FF2B5EF4-FFF2-40B4-BE49-F238E27FC236}">
                <a16:creationId xmlns:a16="http://schemas.microsoft.com/office/drawing/2014/main" id="{5131C62A-C208-456D-B047-CE3EF3E2CB14}"/>
              </a:ext>
            </a:extLst>
          </p:cNvPr>
          <p:cNvCxnSpPr/>
          <p:nvPr/>
        </p:nvCxnSpPr>
        <p:spPr>
          <a:xfrm flipH="1">
            <a:off x="7533417" y="5397236"/>
            <a:ext cx="468000" cy="0"/>
          </a:xfrm>
          <a:prstGeom prst="straightConnector1">
            <a:avLst/>
          </a:prstGeom>
          <a:ln w="381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2" name="Gerade Verbindung mit Pfeil 31">
            <a:extLst>
              <a:ext uri="{FF2B5EF4-FFF2-40B4-BE49-F238E27FC236}">
                <a16:creationId xmlns:a16="http://schemas.microsoft.com/office/drawing/2014/main" id="{CBF5A310-1D4D-400E-8915-554BCA5870B6}"/>
              </a:ext>
            </a:extLst>
          </p:cNvPr>
          <p:cNvCxnSpPr/>
          <p:nvPr/>
        </p:nvCxnSpPr>
        <p:spPr>
          <a:xfrm flipH="1">
            <a:off x="4501989" y="5376809"/>
            <a:ext cx="468000" cy="0"/>
          </a:xfrm>
          <a:prstGeom prst="straightConnector1">
            <a:avLst/>
          </a:prstGeom>
          <a:ln w="381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Gerade Verbindung mit Pfeil 32">
            <a:extLst>
              <a:ext uri="{FF2B5EF4-FFF2-40B4-BE49-F238E27FC236}">
                <a16:creationId xmlns:a16="http://schemas.microsoft.com/office/drawing/2014/main" id="{090F11F1-7A31-4E61-A4DC-0193844C10C6}"/>
              </a:ext>
            </a:extLst>
          </p:cNvPr>
          <p:cNvCxnSpPr>
            <a:cxnSpLocks/>
          </p:cNvCxnSpPr>
          <p:nvPr/>
        </p:nvCxnSpPr>
        <p:spPr>
          <a:xfrm flipV="1">
            <a:off x="3212767" y="4797417"/>
            <a:ext cx="0" cy="216000"/>
          </a:xfrm>
          <a:prstGeom prst="straightConnector1">
            <a:avLst/>
          </a:prstGeom>
          <a:ln w="381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 name="Gerade Verbindung mit Pfeil 34">
            <a:extLst>
              <a:ext uri="{FF2B5EF4-FFF2-40B4-BE49-F238E27FC236}">
                <a16:creationId xmlns:a16="http://schemas.microsoft.com/office/drawing/2014/main" id="{81D403D7-784A-4F18-928F-DAB0024F2701}"/>
              </a:ext>
            </a:extLst>
          </p:cNvPr>
          <p:cNvCxnSpPr>
            <a:cxnSpLocks/>
          </p:cNvCxnSpPr>
          <p:nvPr/>
        </p:nvCxnSpPr>
        <p:spPr>
          <a:xfrm flipV="1">
            <a:off x="3212767" y="3297224"/>
            <a:ext cx="0" cy="720000"/>
          </a:xfrm>
          <a:prstGeom prst="straightConnector1">
            <a:avLst/>
          </a:prstGeom>
          <a:ln w="381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Gerade Verbindung mit Pfeil 35">
            <a:extLst>
              <a:ext uri="{FF2B5EF4-FFF2-40B4-BE49-F238E27FC236}">
                <a16:creationId xmlns:a16="http://schemas.microsoft.com/office/drawing/2014/main" id="{CBE482C5-468A-4C41-8A6C-BD83DBA6C5E1}"/>
              </a:ext>
            </a:extLst>
          </p:cNvPr>
          <p:cNvCxnSpPr>
            <a:cxnSpLocks/>
          </p:cNvCxnSpPr>
          <p:nvPr/>
        </p:nvCxnSpPr>
        <p:spPr>
          <a:xfrm flipV="1">
            <a:off x="3222450" y="1889247"/>
            <a:ext cx="1649550" cy="753"/>
          </a:xfrm>
          <a:prstGeom prst="straightConnector1">
            <a:avLst/>
          </a:prstGeom>
          <a:ln w="381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Gerader Verbinder 39">
            <a:extLst>
              <a:ext uri="{FF2B5EF4-FFF2-40B4-BE49-F238E27FC236}">
                <a16:creationId xmlns:a16="http://schemas.microsoft.com/office/drawing/2014/main" id="{6485B357-B798-43CD-B4C4-8A0D8AE2332B}"/>
              </a:ext>
            </a:extLst>
          </p:cNvPr>
          <p:cNvCxnSpPr>
            <a:cxnSpLocks/>
          </p:cNvCxnSpPr>
          <p:nvPr/>
        </p:nvCxnSpPr>
        <p:spPr>
          <a:xfrm flipH="1">
            <a:off x="3212767" y="1872965"/>
            <a:ext cx="9683" cy="684000"/>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1" name="Pfeil: nach unten 40">
            <a:extLst>
              <a:ext uri="{FF2B5EF4-FFF2-40B4-BE49-F238E27FC236}">
                <a16:creationId xmlns:a16="http://schemas.microsoft.com/office/drawing/2014/main" id="{8F8597E9-8890-4E92-AB42-94DADF6A7F83}"/>
              </a:ext>
            </a:extLst>
          </p:cNvPr>
          <p:cNvSpPr/>
          <p:nvPr/>
        </p:nvSpPr>
        <p:spPr>
          <a:xfrm>
            <a:off x="5138247" y="3443673"/>
            <a:ext cx="939206" cy="540000"/>
          </a:xfrm>
          <a:prstGeom prst="down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42" name="Pfeil: nach unten 41">
            <a:extLst>
              <a:ext uri="{FF2B5EF4-FFF2-40B4-BE49-F238E27FC236}">
                <a16:creationId xmlns:a16="http://schemas.microsoft.com/office/drawing/2014/main" id="{115347E6-146E-4033-B9C8-D0EEFAF6EBD6}"/>
              </a:ext>
            </a:extLst>
          </p:cNvPr>
          <p:cNvSpPr/>
          <p:nvPr/>
        </p:nvSpPr>
        <p:spPr>
          <a:xfrm rot="10800000">
            <a:off x="6075207" y="3127856"/>
            <a:ext cx="939206" cy="540000"/>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96428757"/>
      </p:ext>
    </p:extLst>
  </p:cSld>
  <p:clrMapOvr>
    <a:masterClrMapping/>
  </p:clrMapOvr>
  <p:transition spd="slow">
    <p:wipe/>
  </p:transition>
</p:sld>
</file>

<file path=ppt/theme/theme1.xml><?xml version="1.0" encoding="utf-8"?>
<a:theme xmlns:a="http://schemas.openxmlformats.org/drawingml/2006/main" name="Werbewirksam">
  <a:themeElements>
    <a:clrScheme name="Benutzerdefiniert 3">
      <a:dk1>
        <a:srgbClr val="28465A"/>
      </a:dk1>
      <a:lt1>
        <a:srgbClr val="FFFFFF"/>
      </a:lt1>
      <a:dk2>
        <a:srgbClr val="28465A"/>
      </a:dk2>
      <a:lt2>
        <a:srgbClr val="FFFFFF"/>
      </a:lt2>
      <a:accent1>
        <a:srgbClr val="00ADBA"/>
      </a:accent1>
      <a:accent2>
        <a:srgbClr val="1E4124"/>
      </a:accent2>
      <a:accent3>
        <a:srgbClr val="074349"/>
      </a:accent3>
      <a:accent4>
        <a:srgbClr val="00993A"/>
      </a:accent4>
      <a:accent5>
        <a:srgbClr val="9DBF17"/>
      </a:accent5>
      <a:accent6>
        <a:srgbClr val="2846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Vorlage (Folien)" id="{8B7FA33F-18C9-914A-9C71-962549E64CDC}" vid="{46205CE4-C780-AF43-B056-56EDC4F4B0B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FB83494E3767248A12CFC9119A15AF2" ma:contentTypeVersion="12" ma:contentTypeDescription="Ein neues Dokument erstellen." ma:contentTypeScope="" ma:versionID="9906f948ac498c6e6e45df5147e60a06">
  <xsd:schema xmlns:xsd="http://www.w3.org/2001/XMLSchema" xmlns:xs="http://www.w3.org/2001/XMLSchema" xmlns:p="http://schemas.microsoft.com/office/2006/metadata/properties" xmlns:ns2="f46f9f1c-05ff-47ec-96b3-779fffe7a505" xmlns:ns3="85014d61-071f-4227-99db-bf3f09ac9acf" targetNamespace="http://schemas.microsoft.com/office/2006/metadata/properties" ma:root="true" ma:fieldsID="bc14caef76a2d9ed554b1b2ea45c8634" ns2:_="" ns3:_="">
    <xsd:import namespace="f46f9f1c-05ff-47ec-96b3-779fffe7a505"/>
    <xsd:import namespace="85014d61-071f-4227-99db-bf3f09ac9a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f9f1c-05ff-47ec-96b3-779fffe7a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2df1d545-4620-434d-9194-98b54452283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014d61-071f-4227-99db-bf3f09ac9a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6b2337-d2af-4ab0-b499-636a4afcabd9}" ma:internalName="TaxCatchAll" ma:showField="CatchAllData" ma:web="85014d61-071f-4227-99db-bf3f09ac9ac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6f9f1c-05ff-47ec-96b3-779fffe7a505">
      <Terms xmlns="http://schemas.microsoft.com/office/infopath/2007/PartnerControls"/>
    </lcf76f155ced4ddcb4097134ff3c332f>
    <TaxCatchAll xmlns="85014d61-071f-4227-99db-bf3f09ac9acf" xsi:nil="true"/>
  </documentManagement>
</p:properties>
</file>

<file path=customXml/itemProps1.xml><?xml version="1.0" encoding="utf-8"?>
<ds:datastoreItem xmlns:ds="http://schemas.openxmlformats.org/officeDocument/2006/customXml" ds:itemID="{2B408DAE-49A9-4839-A6E2-488E008986A7}">
  <ds:schemaRefs>
    <ds:schemaRef ds:uri="http://schemas.microsoft.com/sharepoint/v3/contenttype/forms"/>
  </ds:schemaRefs>
</ds:datastoreItem>
</file>

<file path=customXml/itemProps2.xml><?xml version="1.0" encoding="utf-8"?>
<ds:datastoreItem xmlns:ds="http://schemas.openxmlformats.org/officeDocument/2006/customXml" ds:itemID="{8A8C602D-F28C-4736-84AE-281770669D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6f9f1c-05ff-47ec-96b3-779fffe7a505"/>
    <ds:schemaRef ds:uri="85014d61-071f-4227-99db-bf3f09ac9a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22B42B-89F0-4D5B-9259-4FB99B95DF5A}">
  <ds:schemaRefs>
    <ds:schemaRef ds:uri="http://schemas.microsoft.com/office/2006/documentManagement/types"/>
    <ds:schemaRef ds:uri="http://schemas.microsoft.com/office/infopath/2007/PartnerControls"/>
    <ds:schemaRef ds:uri="http://purl.org/dc/elements/1.1/"/>
    <ds:schemaRef ds:uri="http://www.w3.org/XML/1998/namespace"/>
    <ds:schemaRef ds:uri="http://schemas.microsoft.com/office/2006/metadata/properties"/>
    <ds:schemaRef ds:uri="http://schemas.openxmlformats.org/package/2006/metadata/core-properties"/>
    <ds:schemaRef ds:uri="http://purl.org/dc/terms/"/>
    <ds:schemaRef ds:uri="85014d61-071f-4227-99db-bf3f09ac9acf"/>
    <ds:schemaRef ds:uri="f46f9f1c-05ff-47ec-96b3-779fffe7a50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PowerPoint-Vorlage (Folien)</Template>
  <TotalTime>0</TotalTime>
  <Words>1164</Words>
  <Application>Microsoft Office PowerPoint</Application>
  <PresentationFormat>Breitbild</PresentationFormat>
  <Paragraphs>197</Paragraphs>
  <Slides>4</Slides>
  <Notes>4</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4</vt:i4>
      </vt:variant>
    </vt:vector>
  </HeadingPairs>
  <TitlesOfParts>
    <vt:vector size="7" baseType="lpstr">
      <vt:lpstr>Arial</vt:lpstr>
      <vt:lpstr>Symbol</vt:lpstr>
      <vt:lpstr>Werbewirksam</vt:lpstr>
      <vt:lpstr>ÜK Programm Kaufleute EBA</vt:lpstr>
      <vt:lpstr>Übersicht Handlungskompetenzen Kauffrau/Kaufmann EBA</vt:lpstr>
      <vt:lpstr>Ausbildungsübersicht «Kauffrau/Kaufmann EBA»</vt:lpstr>
      <vt:lpstr>Gesamtsystematik der betrieblichen Ausbildung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Grobkonzept Orientierungshilfe</dc:title>
  <dc:creator>Ralph Schumacher</dc:creator>
  <cp:lastModifiedBy>Michel Rippstein</cp:lastModifiedBy>
  <cp:revision>57</cp:revision>
  <cp:lastPrinted>2023-07-20T14:52:28Z</cp:lastPrinted>
  <dcterms:created xsi:type="dcterms:W3CDTF">2021-11-14T14:41:23Z</dcterms:created>
  <dcterms:modified xsi:type="dcterms:W3CDTF">2023-07-20T14:53:03Z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0x010100AFB83494E3767248A12CFC9119A15AF2</vt:lpwstr>
  </property>
  <property fmtid="{D5CDD505-2E9C-101B-9397-08002B2CF9AE}" pid="3" name="MediaServiceImageTags">
    <vt:lpwstr/>
  </property>
</Properties>
</file>